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  <p:sldMasterId id="2147483670" r:id="rId5"/>
  </p:sldMasterIdLst>
  <p:notesMasterIdLst>
    <p:notesMasterId r:id="rId47"/>
  </p:notesMasterIdLst>
  <p:handoutMasterIdLst>
    <p:handoutMasterId r:id="rId48"/>
  </p:handoutMasterIdLst>
  <p:sldIdLst>
    <p:sldId id="456" r:id="rId6"/>
    <p:sldId id="458" r:id="rId7"/>
    <p:sldId id="499" r:id="rId8"/>
    <p:sldId id="459" r:id="rId9"/>
    <p:sldId id="460" r:id="rId10"/>
    <p:sldId id="461" r:id="rId11"/>
    <p:sldId id="462" r:id="rId12"/>
    <p:sldId id="463" r:id="rId13"/>
    <p:sldId id="464" r:id="rId14"/>
    <p:sldId id="501" r:id="rId15"/>
    <p:sldId id="466" r:id="rId16"/>
    <p:sldId id="467" r:id="rId17"/>
    <p:sldId id="468" r:id="rId18"/>
    <p:sldId id="469" r:id="rId19"/>
    <p:sldId id="470" r:id="rId20"/>
    <p:sldId id="500" r:id="rId21"/>
    <p:sldId id="471" r:id="rId22"/>
    <p:sldId id="472" r:id="rId23"/>
    <p:sldId id="474" r:id="rId24"/>
    <p:sldId id="476" r:id="rId25"/>
    <p:sldId id="504" r:id="rId26"/>
    <p:sldId id="477" r:id="rId27"/>
    <p:sldId id="478" r:id="rId28"/>
    <p:sldId id="503" r:id="rId29"/>
    <p:sldId id="479" r:id="rId30"/>
    <p:sldId id="480" r:id="rId31"/>
    <p:sldId id="481" r:id="rId32"/>
    <p:sldId id="482" r:id="rId33"/>
    <p:sldId id="483" r:id="rId34"/>
    <p:sldId id="484" r:id="rId35"/>
    <p:sldId id="485" r:id="rId36"/>
    <p:sldId id="486" r:id="rId37"/>
    <p:sldId id="487" r:id="rId38"/>
    <p:sldId id="489" r:id="rId39"/>
    <p:sldId id="492" r:id="rId40"/>
    <p:sldId id="490" r:id="rId41"/>
    <p:sldId id="491" r:id="rId42"/>
    <p:sldId id="493" r:id="rId43"/>
    <p:sldId id="494" r:id="rId44"/>
    <p:sldId id="496" r:id="rId45"/>
    <p:sldId id="497" r:id="rId46"/>
  </p:sldIdLst>
  <p:sldSz cx="9144000" cy="6858000" type="screen4x3"/>
  <p:notesSz cx="7104063" cy="10234613"/>
  <p:defaultTextStyle>
    <a:defPPr>
      <a:defRPr lang="nl-NL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0874576-EF8D-4E29-90C8-188E7A8A9A56}">
          <p14:sldIdLst>
            <p14:sldId id="456"/>
            <p14:sldId id="458"/>
            <p14:sldId id="499"/>
            <p14:sldId id="459"/>
            <p14:sldId id="460"/>
            <p14:sldId id="461"/>
            <p14:sldId id="462"/>
            <p14:sldId id="463"/>
            <p14:sldId id="464"/>
            <p14:sldId id="501"/>
            <p14:sldId id="466"/>
            <p14:sldId id="467"/>
            <p14:sldId id="468"/>
            <p14:sldId id="469"/>
            <p14:sldId id="470"/>
            <p14:sldId id="500"/>
            <p14:sldId id="471"/>
            <p14:sldId id="472"/>
            <p14:sldId id="474"/>
            <p14:sldId id="476"/>
            <p14:sldId id="504"/>
            <p14:sldId id="477"/>
            <p14:sldId id="478"/>
            <p14:sldId id="503"/>
            <p14:sldId id="479"/>
            <p14:sldId id="480"/>
            <p14:sldId id="481"/>
            <p14:sldId id="482"/>
            <p14:sldId id="483"/>
            <p14:sldId id="484"/>
            <p14:sldId id="485"/>
            <p14:sldId id="486"/>
            <p14:sldId id="487"/>
            <p14:sldId id="489"/>
            <p14:sldId id="492"/>
            <p14:sldId id="490"/>
            <p14:sldId id="491"/>
            <p14:sldId id="493"/>
            <p14:sldId id="494"/>
            <p14:sldId id="496"/>
            <p14:sldId id="497"/>
          </p14:sldIdLst>
        </p14:section>
        <p14:section name="prototype 2" id="{9CD2AFF7-4780-4AD8-96BA-A397D119B3D2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 userDrawn="1">
          <p15:clr>
            <a:srgbClr val="A4A3A4"/>
          </p15:clr>
        </p15:guide>
        <p15:guide id="2" pos="2238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527C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B4DC385-2639-4F6B-BD83-8D5E0800C0AF}" v="21" dt="2019-06-07T12:32:53.02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199" autoAdjust="0"/>
    <p:restoredTop sz="74270" autoAdjust="0"/>
  </p:normalViewPr>
  <p:slideViewPr>
    <p:cSldViewPr>
      <p:cViewPr varScale="1">
        <p:scale>
          <a:sx n="54" d="100"/>
          <a:sy n="54" d="100"/>
        </p:scale>
        <p:origin x="1434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50" d="100"/>
          <a:sy n="50" d="100"/>
        </p:scale>
        <p:origin x="2076" y="48"/>
      </p:cViewPr>
      <p:guideLst>
        <p:guide orient="horz" pos="3224"/>
        <p:guide pos="223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slide" Target="slides/slide36.xml"/><Relationship Id="rId62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presProps" Target="presProps.xml"/><Relationship Id="rId61" Type="http://schemas.microsoft.com/office/2016/11/relationships/changesInfo" Target="changesInfos/changesInfo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3.xml"/><Relationship Id="rId51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i,Li L." userId="05bb4135-f756-4600-be76-4f33c66b78b3" providerId="ADAL" clId="{0B4DC385-2639-4F6B-BD83-8D5E0800C0AF}"/>
    <pc:docChg chg="undo custSel addSld delSld modSld">
      <pc:chgData name="Li,Li L." userId="05bb4135-f756-4600-be76-4f33c66b78b3" providerId="ADAL" clId="{0B4DC385-2639-4F6B-BD83-8D5E0800C0AF}" dt="2019-06-07T12:33:31.615" v="301" actId="14100"/>
      <pc:docMkLst>
        <pc:docMk/>
      </pc:docMkLst>
      <pc:sldChg chg="modSp">
        <pc:chgData name="Li,Li L." userId="05bb4135-f756-4600-be76-4f33c66b78b3" providerId="ADAL" clId="{0B4DC385-2639-4F6B-BD83-8D5E0800C0AF}" dt="2019-06-04T12:34:00.107" v="112" actId="14100"/>
        <pc:sldMkLst>
          <pc:docMk/>
          <pc:sldMk cId="2566922382" sldId="256"/>
        </pc:sldMkLst>
        <pc:spChg chg="mod">
          <ac:chgData name="Li,Li L." userId="05bb4135-f756-4600-be76-4f33c66b78b3" providerId="ADAL" clId="{0B4DC385-2639-4F6B-BD83-8D5E0800C0AF}" dt="2019-06-04T11:50:20.582" v="87" actId="1076"/>
          <ac:spMkLst>
            <pc:docMk/>
            <pc:sldMk cId="2566922382" sldId="256"/>
            <ac:spMk id="2" creationId="{00000000-0000-0000-0000-000000000000}"/>
          </ac:spMkLst>
        </pc:spChg>
        <pc:picChg chg="mod">
          <ac:chgData name="Li,Li L." userId="05bb4135-f756-4600-be76-4f33c66b78b3" providerId="ADAL" clId="{0B4DC385-2639-4F6B-BD83-8D5E0800C0AF}" dt="2019-06-04T12:34:00.107" v="112" actId="14100"/>
          <ac:picMkLst>
            <pc:docMk/>
            <pc:sldMk cId="2566922382" sldId="256"/>
            <ac:picMk id="5" creationId="{BBDFC970-0E6B-4F99-92F9-68A75B92568E}"/>
          </ac:picMkLst>
        </pc:picChg>
      </pc:sldChg>
      <pc:sldChg chg="delSp modSp">
        <pc:chgData name="Li,Li L." userId="05bb4135-f756-4600-be76-4f33c66b78b3" providerId="ADAL" clId="{0B4DC385-2639-4F6B-BD83-8D5E0800C0AF}" dt="2019-06-07T12:33:31.615" v="301" actId="14100"/>
        <pc:sldMkLst>
          <pc:docMk/>
          <pc:sldMk cId="2350001491" sldId="415"/>
        </pc:sldMkLst>
        <pc:spChg chg="mod">
          <ac:chgData name="Li,Li L." userId="05bb4135-f756-4600-be76-4f33c66b78b3" providerId="ADAL" clId="{0B4DC385-2639-4F6B-BD83-8D5E0800C0AF}" dt="2019-06-07T12:28:28.812" v="238" actId="1076"/>
          <ac:spMkLst>
            <pc:docMk/>
            <pc:sldMk cId="2350001491" sldId="415"/>
            <ac:spMk id="2" creationId="{00000000-0000-0000-0000-000000000000}"/>
          </ac:spMkLst>
        </pc:spChg>
        <pc:spChg chg="del">
          <ac:chgData name="Li,Li L." userId="05bb4135-f756-4600-be76-4f33c66b78b3" providerId="ADAL" clId="{0B4DC385-2639-4F6B-BD83-8D5E0800C0AF}" dt="2019-06-07T12:23:57.403" v="113" actId="478"/>
          <ac:spMkLst>
            <pc:docMk/>
            <pc:sldMk cId="2350001491" sldId="415"/>
            <ac:spMk id="127" creationId="{00000000-0000-0000-0000-000000000000}"/>
          </ac:spMkLst>
        </pc:spChg>
        <pc:spChg chg="mod">
          <ac:chgData name="Li,Li L." userId="05bb4135-f756-4600-be76-4f33c66b78b3" providerId="ADAL" clId="{0B4DC385-2639-4F6B-BD83-8D5E0800C0AF}" dt="2019-06-07T12:33:31.615" v="301" actId="14100"/>
          <ac:spMkLst>
            <pc:docMk/>
            <pc:sldMk cId="2350001491" sldId="415"/>
            <ac:spMk id="129" creationId="{00000000-0000-0000-0000-000000000000}"/>
          </ac:spMkLst>
        </pc:spChg>
        <pc:picChg chg="mod">
          <ac:chgData name="Li,Li L." userId="05bb4135-f756-4600-be76-4f33c66b78b3" providerId="ADAL" clId="{0B4DC385-2639-4F6B-BD83-8D5E0800C0AF}" dt="2019-06-07T12:28:33.955" v="239" actId="1076"/>
          <ac:picMkLst>
            <pc:docMk/>
            <pc:sldMk cId="2350001491" sldId="415"/>
            <ac:picMk id="3" creationId="{00000000-0000-0000-0000-000000000000}"/>
          </ac:picMkLst>
        </pc:picChg>
        <pc:picChg chg="mod">
          <ac:chgData name="Li,Li L." userId="05bb4135-f756-4600-be76-4f33c66b78b3" providerId="ADAL" clId="{0B4DC385-2639-4F6B-BD83-8D5E0800C0AF}" dt="2019-06-07T12:28:37.614" v="240" actId="1076"/>
          <ac:picMkLst>
            <pc:docMk/>
            <pc:sldMk cId="2350001491" sldId="415"/>
            <ac:picMk id="4" creationId="{00000000-0000-0000-0000-000000000000}"/>
          </ac:picMkLst>
        </pc:picChg>
      </pc:sldChg>
      <pc:sldChg chg="addSp delSp modSp add">
        <pc:chgData name="Li,Li L." userId="05bb4135-f756-4600-be76-4f33c66b78b3" providerId="ADAL" clId="{0B4DC385-2639-4F6B-BD83-8D5E0800C0AF}" dt="2019-06-04T11:55:09.952" v="110" actId="255"/>
        <pc:sldMkLst>
          <pc:docMk/>
          <pc:sldMk cId="3536305769" sldId="456"/>
        </pc:sldMkLst>
        <pc:spChg chg="mod ord">
          <ac:chgData name="Li,Li L." userId="05bb4135-f756-4600-be76-4f33c66b78b3" providerId="ADAL" clId="{0B4DC385-2639-4F6B-BD83-8D5E0800C0AF}" dt="2019-06-04T11:55:09.952" v="110" actId="255"/>
          <ac:spMkLst>
            <pc:docMk/>
            <pc:sldMk cId="3536305769" sldId="456"/>
            <ac:spMk id="2" creationId="{EDAC88D8-9957-4594-BE4B-0D8D7C019AE7}"/>
          </ac:spMkLst>
        </pc:spChg>
        <pc:spChg chg="add del mod ord">
          <ac:chgData name="Li,Li L." userId="05bb4135-f756-4600-be76-4f33c66b78b3" providerId="ADAL" clId="{0B4DC385-2639-4F6B-BD83-8D5E0800C0AF}" dt="2019-06-04T11:54:42.958" v="106" actId="478"/>
          <ac:spMkLst>
            <pc:docMk/>
            <pc:sldMk cId="3536305769" sldId="456"/>
            <ac:spMk id="7" creationId="{E09C6733-D820-4D0B-9D82-6CDC718AD2A3}"/>
          </ac:spMkLst>
        </pc:spChg>
        <pc:graphicFrameChg chg="add del mod">
          <ac:chgData name="Li,Li L." userId="05bb4135-f756-4600-be76-4f33c66b78b3" providerId="ADAL" clId="{0B4DC385-2639-4F6B-BD83-8D5E0800C0AF}" dt="2019-06-04T11:48:22.224" v="35" actId="478"/>
          <ac:graphicFrameMkLst>
            <pc:docMk/>
            <pc:sldMk cId="3536305769" sldId="456"/>
            <ac:graphicFrameMk id="4" creationId="{F236D29B-ADCF-4389-AD02-15C8374395D9}"/>
          </ac:graphicFrameMkLst>
        </pc:graphicFrameChg>
        <pc:picChg chg="add mod">
          <ac:chgData name="Li,Li L." userId="05bb4135-f756-4600-be76-4f33c66b78b3" providerId="ADAL" clId="{0B4DC385-2639-4F6B-BD83-8D5E0800C0AF}" dt="2019-06-04T11:55:00.192" v="109" actId="14100"/>
          <ac:picMkLst>
            <pc:docMk/>
            <pc:sldMk cId="3536305769" sldId="456"/>
            <ac:picMk id="6" creationId="{7AADB99A-E2EB-4694-9DF7-FB5278A4C09E}"/>
          </ac:picMkLst>
        </pc:picChg>
      </pc:sldChg>
    </pc:docChg>
  </pc:docChgLst>
  <pc:docChgLst>
    <pc:chgData name="Li,Li L." userId="05bb4135-f756-4600-be76-4f33c66b78b3" providerId="ADAL" clId="{FA177C8F-2EDA-4AF9-BB9A-471072D57900}"/>
    <pc:docChg chg="custSel addSld delSld modSld sldOrd modSection">
      <pc:chgData name="Li,Li L." userId="05bb4135-f756-4600-be76-4f33c66b78b3" providerId="ADAL" clId="{FA177C8F-2EDA-4AF9-BB9A-471072D57900}" dt="2019-06-04T10:22:35.896" v="23"/>
      <pc:docMkLst>
        <pc:docMk/>
      </pc:docMkLst>
      <pc:sldChg chg="add">
        <pc:chgData name="Li,Li L." userId="05bb4135-f756-4600-be76-4f33c66b78b3" providerId="ADAL" clId="{FA177C8F-2EDA-4AF9-BB9A-471072D57900}" dt="2019-06-04T10:22:35.896" v="23"/>
        <pc:sldMkLst>
          <pc:docMk/>
          <pc:sldMk cId="2100885969" sldId="431"/>
        </pc:sldMkLst>
      </pc:sldChg>
      <pc:sldChg chg="addSp delSp modSp add">
        <pc:chgData name="Li,Li L." userId="05bb4135-f756-4600-be76-4f33c66b78b3" providerId="ADAL" clId="{FA177C8F-2EDA-4AF9-BB9A-471072D57900}" dt="2019-06-04T10:21:38.058" v="15" actId="255"/>
        <pc:sldMkLst>
          <pc:docMk/>
          <pc:sldMk cId="2721059030" sldId="446"/>
        </pc:sldMkLst>
        <pc:spChg chg="mod">
          <ac:chgData name="Li,Li L." userId="05bb4135-f756-4600-be76-4f33c66b78b3" providerId="ADAL" clId="{FA177C8F-2EDA-4AF9-BB9A-471072D57900}" dt="2019-06-04T10:20:43.227" v="6" actId="1076"/>
          <ac:spMkLst>
            <pc:docMk/>
            <pc:sldMk cId="2721059030" sldId="446"/>
            <ac:spMk id="3" creationId="{95F5B86D-8947-9F42-AAAE-FD9CA432F283}"/>
          </ac:spMkLst>
        </pc:spChg>
        <pc:spChg chg="mod">
          <ac:chgData name="Li,Li L." userId="05bb4135-f756-4600-be76-4f33c66b78b3" providerId="ADAL" clId="{FA177C8F-2EDA-4AF9-BB9A-471072D57900}" dt="2019-06-04T10:21:38.058" v="15" actId="255"/>
          <ac:spMkLst>
            <pc:docMk/>
            <pc:sldMk cId="2721059030" sldId="446"/>
            <ac:spMk id="4" creationId="{3A7E8866-E24F-B84E-88E9-47DFCA0E1585}"/>
          </ac:spMkLst>
        </pc:spChg>
        <pc:grpChg chg="add del mod">
          <ac:chgData name="Li,Li L." userId="05bb4135-f756-4600-be76-4f33c66b78b3" providerId="ADAL" clId="{FA177C8F-2EDA-4AF9-BB9A-471072D57900}" dt="2019-06-04T10:21:05.183" v="10" actId="478"/>
          <ac:grpSpMkLst>
            <pc:docMk/>
            <pc:sldMk cId="2721059030" sldId="446"/>
            <ac:grpSpMk id="5" creationId="{0A5C271B-44FB-4DAC-8A98-84501917661D}"/>
          </ac:grpSpMkLst>
        </pc:grpChg>
      </pc:sldChg>
      <pc:sldChg chg="addSp delSp modSp ord">
        <pc:chgData name="Li,Li L." userId="05bb4135-f756-4600-be76-4f33c66b78b3" providerId="ADAL" clId="{FA177C8F-2EDA-4AF9-BB9A-471072D57900}" dt="2019-06-04T10:22:20.081" v="20" actId="5793"/>
        <pc:sldMkLst>
          <pc:docMk/>
          <pc:sldMk cId="2827582174" sldId="454"/>
        </pc:sldMkLst>
        <pc:spChg chg="mod">
          <ac:chgData name="Li,Li L." userId="05bb4135-f756-4600-be76-4f33c66b78b3" providerId="ADAL" clId="{FA177C8F-2EDA-4AF9-BB9A-471072D57900}" dt="2019-06-04T10:22:20.081" v="20" actId="5793"/>
          <ac:spMkLst>
            <pc:docMk/>
            <pc:sldMk cId="2827582174" sldId="454"/>
            <ac:spMk id="3" creationId="{45B4B341-0A4F-4C33-B59D-CDDAC4EB535B}"/>
          </ac:spMkLst>
        </pc:spChg>
        <pc:spChg chg="mod">
          <ac:chgData name="Li,Li L." userId="05bb4135-f756-4600-be76-4f33c66b78b3" providerId="ADAL" clId="{FA177C8F-2EDA-4AF9-BB9A-471072D57900}" dt="2019-06-04T10:20:33.925" v="5" actId="164"/>
          <ac:spMkLst>
            <pc:docMk/>
            <pc:sldMk cId="2827582174" sldId="454"/>
            <ac:spMk id="7" creationId="{684F24C5-0950-44AC-8605-68F43AD88C0A}"/>
          </ac:spMkLst>
        </pc:spChg>
        <pc:grpChg chg="add del mod">
          <ac:chgData name="Li,Li L." userId="05bb4135-f756-4600-be76-4f33c66b78b3" providerId="ADAL" clId="{FA177C8F-2EDA-4AF9-BB9A-471072D57900}" dt="2019-06-04T10:21:51.454" v="16"/>
          <ac:grpSpMkLst>
            <pc:docMk/>
            <pc:sldMk cId="2827582174" sldId="454"/>
            <ac:grpSpMk id="4" creationId="{10BF5821-4D77-485A-B0EC-EA0937382549}"/>
          </ac:grpSpMkLst>
        </pc:grpChg>
        <pc:picChg chg="mod">
          <ac:chgData name="Li,Li L." userId="05bb4135-f756-4600-be76-4f33c66b78b3" providerId="ADAL" clId="{FA177C8F-2EDA-4AF9-BB9A-471072D57900}" dt="2019-06-04T10:20:33.925" v="5" actId="164"/>
          <ac:picMkLst>
            <pc:docMk/>
            <pc:sldMk cId="2827582174" sldId="454"/>
            <ac:picMk id="6" creationId="{C4FB043B-F18D-4610-9FAF-8B23C409068E}"/>
          </ac:picMkLst>
        </pc:picChg>
      </pc:sldChg>
      <pc:sldChg chg="addSp add ord">
        <pc:chgData name="Li,Li L." userId="05bb4135-f756-4600-be76-4f33c66b78b3" providerId="ADAL" clId="{FA177C8F-2EDA-4AF9-BB9A-471072D57900}" dt="2019-06-04T10:22:02.683" v="18"/>
        <pc:sldMkLst>
          <pc:docMk/>
          <pc:sldMk cId="1357392359" sldId="455"/>
        </pc:sldMkLst>
        <pc:grpChg chg="add">
          <ac:chgData name="Li,Li L." userId="05bb4135-f756-4600-be76-4f33c66b78b3" providerId="ADAL" clId="{FA177C8F-2EDA-4AF9-BB9A-471072D57900}" dt="2019-06-04T10:21:53.415" v="17"/>
          <ac:grpSpMkLst>
            <pc:docMk/>
            <pc:sldMk cId="1357392359" sldId="455"/>
            <ac:grpSpMk id="4" creationId="{69B6D2C6-CD1B-4962-97DC-8A639260FA7E}"/>
          </ac:grpSpMkLst>
        </pc:grpChg>
      </pc:sldChg>
      <pc:sldMasterChg chg="delSldLayout">
        <pc:chgData name="Li,Li L." userId="05bb4135-f756-4600-be76-4f33c66b78b3" providerId="ADAL" clId="{FA177C8F-2EDA-4AF9-BB9A-471072D57900}" dt="2019-06-04T10:22:33.632" v="22" actId="2696"/>
        <pc:sldMasterMkLst>
          <pc:docMk/>
          <pc:sldMasterMk cId="193958264" sldId="2147483670"/>
        </pc:sldMasterMkLst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1731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3992" y="0"/>
            <a:ext cx="3078427" cy="511731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/>
            </a:lvl1pPr>
          </a:lstStyle>
          <a:p>
            <a:fld id="{5998737A-7995-4B74-B63A-80E0593C4CFC}" type="datetimeFigureOut">
              <a:rPr lang="nl-NL" smtClean="0"/>
              <a:t>30-8-2019</a:t>
            </a:fld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1106"/>
            <a:ext cx="3078427" cy="511731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/>
            </a:lvl1pPr>
          </a:lstStyle>
          <a:p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3992" y="9721106"/>
            <a:ext cx="3078427" cy="511731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/>
            </a:lvl1pPr>
          </a:lstStyle>
          <a:p>
            <a:fld id="{1B1A7392-2789-462C-8F1D-017BB83F83C8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1049624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1731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3992" y="0"/>
            <a:ext cx="3078427" cy="511731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/>
            </a:lvl1pPr>
          </a:lstStyle>
          <a:p>
            <a:fld id="{16E894CF-CF29-460C-8820-A692FD564E29}" type="datetimeFigureOut">
              <a:rPr lang="nl-NL" smtClean="0"/>
              <a:t>30-8-2019</a:t>
            </a:fld>
            <a:endParaRPr lang="nl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95363" y="768350"/>
            <a:ext cx="5113337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75" tIns="49538" rIns="99075" bIns="49538" rtlCol="0" anchor="ctr"/>
          <a:lstStyle/>
          <a:p>
            <a:endParaRPr lang="nl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10407" y="4861441"/>
            <a:ext cx="5683250" cy="4605576"/>
          </a:xfrm>
          <a:prstGeom prst="rect">
            <a:avLst/>
          </a:prstGeom>
        </p:spPr>
        <p:txBody>
          <a:bodyPr vert="horz" lIns="99075" tIns="49538" rIns="99075" bIns="49538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8427" cy="511731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/>
            </a:lvl1pPr>
          </a:lstStyle>
          <a:p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3992" y="9721106"/>
            <a:ext cx="3078427" cy="511731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/>
            </a:lvl1pPr>
          </a:lstStyle>
          <a:p>
            <a:fld id="{15BD3654-9A79-4B47-9CF7-D6BAF450FCC7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772406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BD3654-9A79-4B47-9CF7-D6BAF450FCC7}" type="slidenum">
              <a:rPr lang="nl-NL" smtClean="0"/>
              <a:t>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58351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Click</a:t>
            </a:r>
            <a:r>
              <a:rPr lang="en-US" baseline="0" dirty="0" smtClean="0"/>
              <a:t> around the website and discover the usability issues </a:t>
            </a:r>
          </a:p>
          <a:p>
            <a:endParaRPr lang="en-US" dirty="0" smtClean="0"/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BD3654-9A79-4B47-9CF7-D6BAF450FCC7}" type="slidenum">
              <a:rPr lang="nl-NL" smtClean="0"/>
              <a:t>24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716330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BD3654-9A79-4B47-9CF7-D6BAF450FCC7}" type="slidenum">
              <a:rPr lang="nl-NL" smtClean="0"/>
              <a:t>26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256254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Giving</a:t>
            </a:r>
            <a:r>
              <a:rPr lang="en-US" baseline="0" dirty="0" smtClean="0"/>
              <a:t> users indication and feedback 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BD3654-9A79-4B47-9CF7-D6BAF450FCC7}" type="slidenum">
              <a:rPr lang="nl-NL" smtClean="0"/>
              <a:t>29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319465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Ask</a:t>
            </a:r>
            <a:r>
              <a:rPr lang="en-US" baseline="0" dirty="0" smtClean="0"/>
              <a:t> students about how they would think of a </a:t>
            </a:r>
            <a:r>
              <a:rPr lang="en-US" baseline="0" dirty="0" err="1" smtClean="0"/>
              <a:t>ux</a:t>
            </a:r>
            <a:r>
              <a:rPr lang="en-US" baseline="0" dirty="0" smtClean="0"/>
              <a:t> designer’s job? </a:t>
            </a:r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BD3654-9A79-4B47-9CF7-D6BAF450FCC7}" type="slidenum">
              <a:rPr lang="nl-NL" smtClean="0"/>
              <a:t>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474224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Based on my personal work experience in ASML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BD3654-9A79-4B47-9CF7-D6BAF450FCC7}" type="slidenum">
              <a:rPr lang="nl-NL" smtClean="0"/>
              <a:t>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357979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Simple Sketch made by Pencil</a:t>
            </a:r>
            <a:r>
              <a:rPr lang="en-US" baseline="0" dirty="0" smtClean="0"/>
              <a:t> (1</a:t>
            </a:r>
            <a:r>
              <a:rPr lang="en-US" baseline="30000" dirty="0" smtClean="0"/>
              <a:t>st</a:t>
            </a:r>
            <a:r>
              <a:rPr lang="en-US" baseline="0" dirty="0" smtClean="0"/>
              <a:t> stage)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BD3654-9A79-4B47-9CF7-D6BAF450FCC7}" type="slidenum">
              <a:rPr lang="nl-NL" smtClean="0"/>
              <a:t>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559516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Interactive</a:t>
            </a:r>
            <a:r>
              <a:rPr lang="en-US" baseline="0" dirty="0" smtClean="0"/>
              <a:t> prototype made by </a:t>
            </a:r>
            <a:r>
              <a:rPr lang="en-US" baseline="0" dirty="0" err="1" smtClean="0"/>
              <a:t>Axure</a:t>
            </a:r>
            <a:r>
              <a:rPr lang="en-US" baseline="0" dirty="0" smtClean="0"/>
              <a:t> Pro 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BD3654-9A79-4B47-9CF7-D6BAF450FCC7}" type="slidenum">
              <a:rPr lang="nl-NL" smtClean="0"/>
              <a:t>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055132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BD3654-9A79-4B47-9CF7-D6BAF450FCC7}" type="slidenum">
              <a:rPr lang="nl-NL" smtClean="0"/>
              <a:t>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702997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Discuss  </a:t>
            </a:r>
            <a:r>
              <a:rPr lang="en-US" baseline="0" dirty="0" smtClean="0"/>
              <a:t>between students on the different jobs</a:t>
            </a:r>
          </a:p>
          <a:p>
            <a:endParaRPr lang="en-US" dirty="0" smtClean="0"/>
          </a:p>
          <a:p>
            <a:r>
              <a:rPr lang="en-US" dirty="0" smtClean="0"/>
              <a:t>BI front-end</a:t>
            </a:r>
            <a:r>
              <a:rPr lang="en-US" baseline="0" dirty="0" smtClean="0"/>
              <a:t> (infographics)</a:t>
            </a:r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BD3654-9A79-4B47-9CF7-D6BAF450FCC7}" type="slidenum">
              <a:rPr lang="nl-NL" smtClean="0"/>
              <a:t>17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027101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Discussion</a:t>
            </a:r>
            <a:r>
              <a:rPr lang="en-US" baseline="0" dirty="0" smtClean="0"/>
              <a:t> about how the students feel about the classroom : experience of all those 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BD3654-9A79-4B47-9CF7-D6BAF450FCC7}" type="slidenum">
              <a:rPr lang="nl-NL" smtClean="0"/>
              <a:t>19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386728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BD3654-9A79-4B47-9CF7-D6BAF450FCC7}" type="slidenum">
              <a:rPr lang="nl-NL" smtClean="0"/>
              <a:t>21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821309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2800"/>
            </a:lvl1pPr>
          </a:lstStyle>
          <a:p>
            <a:r>
              <a:rPr lang="nl-NL" dirty="0" err="1"/>
              <a:t>Title</a:t>
            </a:r>
            <a:r>
              <a:rPr lang="nl-NL" dirty="0"/>
              <a:t> next page </a:t>
            </a:r>
            <a:r>
              <a:rPr lang="nl-NL" dirty="0" err="1"/>
              <a:t>Arial</a:t>
            </a:r>
            <a:r>
              <a:rPr lang="nl-NL" dirty="0"/>
              <a:t> 28pt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 sz="2400">
                <a:latin typeface="Arial"/>
                <a:cs typeface="Arial"/>
              </a:defRPr>
            </a:lvl1pPr>
            <a:lvl2pPr>
              <a:defRPr sz="2000"/>
            </a:lvl2pPr>
          </a:lstStyle>
          <a:p>
            <a:pPr lvl="0"/>
            <a:r>
              <a:rPr lang="nl-NL" dirty="0"/>
              <a:t>Klik om de tekststijl van het sjabloon te bewerken</a:t>
            </a:r>
          </a:p>
          <a:p>
            <a:pPr lvl="1"/>
            <a:r>
              <a:rPr lang="nl-NL" dirty="0"/>
              <a:t>Tweede niveau</a:t>
            </a:r>
          </a:p>
        </p:txBody>
      </p:sp>
      <p:sp>
        <p:nvSpPr>
          <p:cNvPr id="6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2255614" y="6173788"/>
            <a:ext cx="45270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endParaRPr lang="nl-NL"/>
          </a:p>
        </p:txBody>
      </p:sp>
      <p:sp>
        <p:nvSpPr>
          <p:cNvPr id="9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6970293" y="6189315"/>
            <a:ext cx="8297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C6149A4C-FF88-4BD5-9F00-E822CED6800F}" type="slidenum">
              <a:rPr lang="nl-NL" smtClean="0"/>
              <a:t>‹#›</a:t>
            </a:fld>
            <a:endParaRPr lang="nl-NL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4328" y="6081224"/>
            <a:ext cx="1435696" cy="72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8589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 anchor="t"/>
          <a:lstStyle>
            <a:lvl1pPr>
              <a:spcBef>
                <a:spcPts val="1687"/>
              </a:spcBef>
              <a:defRPr/>
            </a:lvl1pPr>
            <a:lvl2pPr>
              <a:spcBef>
                <a:spcPts val="1687"/>
              </a:spcBef>
              <a:defRPr/>
            </a:lvl2pPr>
            <a:lvl3pPr>
              <a:spcBef>
                <a:spcPts val="1687"/>
              </a:spcBef>
              <a:defRPr/>
            </a:lvl3pPr>
            <a:lvl4pPr>
              <a:spcBef>
                <a:spcPts val="1687"/>
              </a:spcBef>
              <a:defRPr/>
            </a:lvl4pPr>
            <a:lvl5pPr>
              <a:spcBef>
                <a:spcPts val="1687"/>
              </a:spcBef>
              <a:defRPr/>
            </a:lvl5pPr>
          </a:lstStyle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92710682"/>
      </p:ext>
    </p:extLst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2800"/>
            </a:lvl1pPr>
          </a:lstStyle>
          <a:p>
            <a:r>
              <a:rPr lang="nl-NL" dirty="0" err="1"/>
              <a:t>Title</a:t>
            </a:r>
            <a:r>
              <a:rPr lang="nl-NL" dirty="0"/>
              <a:t> next page </a:t>
            </a:r>
            <a:r>
              <a:rPr lang="nl-NL" dirty="0" err="1"/>
              <a:t>Arial</a:t>
            </a:r>
            <a:r>
              <a:rPr lang="nl-NL" dirty="0"/>
              <a:t> 28pt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 sz="2400">
                <a:latin typeface="Arial"/>
                <a:cs typeface="Arial"/>
              </a:defRPr>
            </a:lvl1pPr>
            <a:lvl2pPr>
              <a:defRPr sz="2000"/>
            </a:lvl2pPr>
          </a:lstStyle>
          <a:p>
            <a:pPr lvl="0"/>
            <a:r>
              <a:rPr lang="nl-NL" dirty="0"/>
              <a:t>Klik om de tekststijl van het sjabloon te bewerken</a:t>
            </a:r>
          </a:p>
          <a:p>
            <a:pPr lvl="1"/>
            <a:r>
              <a:rPr lang="nl-NL" dirty="0"/>
              <a:t>Tweede niveau</a:t>
            </a:r>
          </a:p>
        </p:txBody>
      </p:sp>
      <p:sp>
        <p:nvSpPr>
          <p:cNvPr id="6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2255614" y="6173788"/>
            <a:ext cx="45270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endParaRPr lang="nl-NL"/>
          </a:p>
        </p:txBody>
      </p:sp>
      <p:sp>
        <p:nvSpPr>
          <p:cNvPr id="9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6970293" y="6189315"/>
            <a:ext cx="8297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C6149A4C-FF88-4BD5-9F00-E822CED6800F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998666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ee objec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nl-NL" dirty="0"/>
              <a:t>Titel </a:t>
            </a:r>
            <a:r>
              <a:rPr lang="nl-NL" dirty="0" err="1"/>
              <a:t>volgblad</a:t>
            </a:r>
            <a:r>
              <a:rPr lang="nl-NL" dirty="0"/>
              <a:t> </a:t>
            </a:r>
            <a:r>
              <a:rPr lang="nl-NL" dirty="0" err="1"/>
              <a:t>Arial</a:t>
            </a:r>
            <a:r>
              <a:rPr lang="nl-NL" dirty="0"/>
              <a:t> 28pt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3859939"/>
          </a:xfrm>
        </p:spPr>
        <p:txBody>
          <a:bodyPr>
            <a:normAutofit/>
          </a:bodyPr>
          <a:lstStyle>
            <a:lvl1pPr>
              <a:defRPr sz="20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3859940"/>
          </a:xfrm>
        </p:spPr>
        <p:txBody>
          <a:bodyPr>
            <a:normAutofit/>
          </a:bodyPr>
          <a:lstStyle>
            <a:lvl1pPr>
              <a:defRPr sz="20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2255614" y="6173788"/>
            <a:ext cx="45270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endParaRPr lang="nl-NL"/>
          </a:p>
        </p:txBody>
      </p:sp>
      <p:sp>
        <p:nvSpPr>
          <p:cNvPr id="10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6970293" y="6189315"/>
            <a:ext cx="8297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C6149A4C-FF88-4BD5-9F00-E822CED6800F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083653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nl-NL" dirty="0"/>
              <a:t>Titel </a:t>
            </a:r>
            <a:r>
              <a:rPr lang="nl-NL" dirty="0" err="1"/>
              <a:t>volgblad</a:t>
            </a:r>
            <a:r>
              <a:rPr lang="nl-NL" dirty="0"/>
              <a:t> </a:t>
            </a:r>
            <a:r>
              <a:rPr lang="nl-NL" dirty="0" err="1"/>
              <a:t>Arial</a:t>
            </a:r>
            <a:r>
              <a:rPr lang="nl-NL" dirty="0"/>
              <a:t> 28pt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57200" y="1714131"/>
            <a:ext cx="4040188" cy="39497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4645026" y="1714131"/>
            <a:ext cx="4041775" cy="39497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2255614" y="6173788"/>
            <a:ext cx="45270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endParaRPr lang="nl-NL"/>
          </a:p>
        </p:txBody>
      </p:sp>
      <p:sp>
        <p:nvSpPr>
          <p:cNvPr id="11" name="Tijdelijke aanduiding voor dianummer 5"/>
          <p:cNvSpPr>
            <a:spLocks noGrp="1"/>
          </p:cNvSpPr>
          <p:nvPr>
            <p:ph type="sldNum" sz="quarter" idx="11"/>
          </p:nvPr>
        </p:nvSpPr>
        <p:spPr>
          <a:xfrm>
            <a:off x="6970293" y="6189315"/>
            <a:ext cx="8297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C6149A4C-FF88-4BD5-9F00-E822CED6800F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878559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7267"/>
          </a:xfrm>
        </p:spPr>
        <p:txBody>
          <a:bodyPr anchor="b">
            <a:noAutofit/>
          </a:bodyPr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1792288" y="613833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nl-NL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1792288" y="5367867"/>
            <a:ext cx="5486400" cy="80433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0798626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Universal_internatio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705"/>
            <a:ext cx="9134075" cy="6852587"/>
          </a:xfrm>
          <a:prstGeom prst="rect">
            <a:avLst/>
          </a:prstGeom>
        </p:spPr>
      </p:pic>
      <p:sp>
        <p:nvSpPr>
          <p:cNvPr id="7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1492468" y="6173788"/>
            <a:ext cx="6366114" cy="365125"/>
          </a:xfrm>
          <a:prstGeom prst="rect">
            <a:avLst/>
          </a:prstGeom>
        </p:spPr>
        <p:txBody>
          <a:bodyPr/>
          <a:lstStyle/>
          <a:p>
            <a:endParaRPr lang="nl-NL"/>
          </a:p>
        </p:txBody>
      </p:sp>
      <p:sp>
        <p:nvSpPr>
          <p:cNvPr id="8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8046188" y="6189315"/>
            <a:ext cx="829797" cy="365125"/>
          </a:xfrm>
          <a:prstGeom prst="rect">
            <a:avLst/>
          </a:prstGeom>
        </p:spPr>
        <p:txBody>
          <a:bodyPr/>
          <a:lstStyle/>
          <a:p>
            <a:fld id="{C6149A4C-FF88-4BD5-9F00-E822CED6800F}" type="slidenum">
              <a:rPr lang="nl-NL" smtClean="0"/>
              <a:t>‹#›</a:t>
            </a:fld>
            <a:endParaRPr lang="nl-NL"/>
          </a:p>
        </p:txBody>
      </p:sp>
      <p:sp>
        <p:nvSpPr>
          <p:cNvPr id="14" name="Titel 1"/>
          <p:cNvSpPr>
            <a:spLocks noGrp="1"/>
          </p:cNvSpPr>
          <p:nvPr>
            <p:ph type="title" hasCustomPrompt="1"/>
          </p:nvPr>
        </p:nvSpPr>
        <p:spPr>
          <a:xfrm>
            <a:off x="1492468" y="1867700"/>
            <a:ext cx="7383518" cy="1143000"/>
          </a:xfrm>
        </p:spPr>
        <p:txBody>
          <a:bodyPr/>
          <a:lstStyle/>
          <a:p>
            <a:r>
              <a:rPr lang="nl-NL" dirty="0" err="1"/>
              <a:t>Title</a:t>
            </a:r>
            <a:r>
              <a:rPr lang="nl-NL" dirty="0"/>
              <a:t> of </a:t>
            </a:r>
            <a:r>
              <a:rPr lang="nl-NL" dirty="0" err="1"/>
              <a:t>presentation</a:t>
            </a:r>
            <a:endParaRPr lang="nl-NL" dirty="0"/>
          </a:p>
        </p:txBody>
      </p:sp>
      <p:sp>
        <p:nvSpPr>
          <p:cNvPr id="15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1492468" y="2962013"/>
            <a:ext cx="7383518" cy="2923743"/>
          </a:xfrm>
        </p:spPr>
        <p:txBody>
          <a:bodyPr/>
          <a:lstStyle>
            <a:lvl1pPr>
              <a:defRPr sz="2400">
                <a:latin typeface="Arial"/>
                <a:cs typeface="Arial"/>
              </a:defRPr>
            </a:lvl1pPr>
            <a:lvl2pPr>
              <a:defRPr sz="2000"/>
            </a:lvl2pPr>
          </a:lstStyle>
          <a:p>
            <a:pPr lvl="0"/>
            <a:r>
              <a:rPr lang="nl-NL" dirty="0"/>
              <a:t>Klik om de tekststijl van het sjabloon te bewerken</a:t>
            </a:r>
          </a:p>
          <a:p>
            <a:pPr lvl="1"/>
            <a:r>
              <a:rPr lang="nl-NL" dirty="0"/>
              <a:t>Tweede niveau</a:t>
            </a:r>
          </a:p>
        </p:txBody>
      </p:sp>
    </p:spTree>
    <p:extLst>
      <p:ext uri="{BB962C8B-B14F-4D97-AF65-F5344CB8AC3E}">
        <p14:creationId xmlns:p14="http://schemas.microsoft.com/office/powerpoint/2010/main" val="3943268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Universal_internatio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1492468" y="6173788"/>
            <a:ext cx="6366114" cy="365125"/>
          </a:xfrm>
          <a:prstGeom prst="rect">
            <a:avLst/>
          </a:prstGeom>
        </p:spPr>
        <p:txBody>
          <a:bodyPr/>
          <a:lstStyle/>
          <a:p>
            <a:endParaRPr lang="nl-NL"/>
          </a:p>
        </p:txBody>
      </p:sp>
      <p:sp>
        <p:nvSpPr>
          <p:cNvPr id="8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8046188" y="6189315"/>
            <a:ext cx="829797" cy="365125"/>
          </a:xfrm>
          <a:prstGeom prst="rect">
            <a:avLst/>
          </a:prstGeom>
        </p:spPr>
        <p:txBody>
          <a:bodyPr/>
          <a:lstStyle/>
          <a:p>
            <a:fld id="{C6149A4C-FF88-4BD5-9F00-E822CED6800F}" type="slidenum">
              <a:rPr lang="nl-NL" smtClean="0"/>
              <a:t>‹#›</a:t>
            </a:fld>
            <a:endParaRPr lang="nl-NL"/>
          </a:p>
        </p:txBody>
      </p:sp>
      <p:sp>
        <p:nvSpPr>
          <p:cNvPr id="14" name="Titel 1"/>
          <p:cNvSpPr>
            <a:spLocks noGrp="1"/>
          </p:cNvSpPr>
          <p:nvPr>
            <p:ph type="title" hasCustomPrompt="1"/>
          </p:nvPr>
        </p:nvSpPr>
        <p:spPr>
          <a:xfrm>
            <a:off x="1492468" y="1867700"/>
            <a:ext cx="7383518" cy="1143000"/>
          </a:xfrm>
        </p:spPr>
        <p:txBody>
          <a:bodyPr/>
          <a:lstStyle/>
          <a:p>
            <a:r>
              <a:rPr lang="nl-NL" dirty="0" err="1"/>
              <a:t>Title</a:t>
            </a:r>
            <a:r>
              <a:rPr lang="nl-NL" dirty="0"/>
              <a:t> of </a:t>
            </a:r>
            <a:r>
              <a:rPr lang="nl-NL" dirty="0" err="1"/>
              <a:t>presentation</a:t>
            </a:r>
            <a:endParaRPr lang="nl-NL" dirty="0"/>
          </a:p>
        </p:txBody>
      </p:sp>
      <p:sp>
        <p:nvSpPr>
          <p:cNvPr id="15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1492468" y="2962013"/>
            <a:ext cx="7383518" cy="2923743"/>
          </a:xfrm>
        </p:spPr>
        <p:txBody>
          <a:bodyPr/>
          <a:lstStyle>
            <a:lvl1pPr>
              <a:defRPr sz="2400">
                <a:latin typeface="Arial"/>
                <a:cs typeface="Arial"/>
              </a:defRPr>
            </a:lvl1pPr>
            <a:lvl2pPr>
              <a:defRPr sz="2000"/>
            </a:lvl2pPr>
          </a:lstStyle>
          <a:p>
            <a:pPr lvl="0"/>
            <a:r>
              <a:rPr lang="nl-NL" dirty="0"/>
              <a:t>Klik om de tekststijl van het sjabloon te bewerken</a:t>
            </a:r>
          </a:p>
          <a:p>
            <a:pPr lvl="1"/>
            <a:r>
              <a:rPr lang="nl-NL" dirty="0"/>
              <a:t>Tweede niveau</a:t>
            </a:r>
          </a:p>
        </p:txBody>
      </p:sp>
    </p:spTree>
    <p:extLst>
      <p:ext uri="{BB962C8B-B14F-4D97-AF65-F5344CB8AC3E}">
        <p14:creationId xmlns:p14="http://schemas.microsoft.com/office/powerpoint/2010/main" val="7588953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/>
              <a:t>Klik om de ondertitelstijl van het model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52B002-1032-497A-A690-67428BD6A599}" type="datetimeFigureOut">
              <a:rPr lang="nl-NL" smtClean="0"/>
              <a:t>30-8-2019</a:t>
            </a:fld>
            <a:endParaRPr lang="nl-N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49A4C-FF88-4BD5-9F00-E822CED6800F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722718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ee objec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nl-NL" dirty="0"/>
              <a:t>Titel </a:t>
            </a:r>
            <a:r>
              <a:rPr lang="nl-NL" dirty="0" err="1"/>
              <a:t>volgblad</a:t>
            </a:r>
            <a:r>
              <a:rPr lang="nl-NL" dirty="0"/>
              <a:t> </a:t>
            </a:r>
            <a:r>
              <a:rPr lang="nl-NL" dirty="0" err="1"/>
              <a:t>Arial</a:t>
            </a:r>
            <a:r>
              <a:rPr lang="nl-NL" dirty="0"/>
              <a:t> 28pt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3859939"/>
          </a:xfrm>
        </p:spPr>
        <p:txBody>
          <a:bodyPr>
            <a:normAutofit/>
          </a:bodyPr>
          <a:lstStyle>
            <a:lvl1pPr>
              <a:defRPr sz="20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3859940"/>
          </a:xfrm>
        </p:spPr>
        <p:txBody>
          <a:bodyPr>
            <a:normAutofit/>
          </a:bodyPr>
          <a:lstStyle>
            <a:lvl1pPr>
              <a:defRPr sz="20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2255614" y="6173788"/>
            <a:ext cx="45270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endParaRPr lang="nl-NL"/>
          </a:p>
        </p:txBody>
      </p:sp>
      <p:sp>
        <p:nvSpPr>
          <p:cNvPr id="10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6970293" y="6189315"/>
            <a:ext cx="8297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C6149A4C-FF88-4BD5-9F00-E822CED6800F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847347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nl-NL" dirty="0"/>
              <a:t>Titel </a:t>
            </a:r>
            <a:r>
              <a:rPr lang="nl-NL" dirty="0" err="1"/>
              <a:t>volgblad</a:t>
            </a:r>
            <a:r>
              <a:rPr lang="nl-NL" dirty="0"/>
              <a:t> </a:t>
            </a:r>
            <a:r>
              <a:rPr lang="nl-NL" dirty="0" err="1"/>
              <a:t>Arial</a:t>
            </a:r>
            <a:r>
              <a:rPr lang="nl-NL" dirty="0"/>
              <a:t> 28pt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57200" y="1714131"/>
            <a:ext cx="4040188" cy="39497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4645026" y="1714131"/>
            <a:ext cx="4041775" cy="39497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2255614" y="6173788"/>
            <a:ext cx="45270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endParaRPr lang="nl-NL"/>
          </a:p>
        </p:txBody>
      </p:sp>
      <p:sp>
        <p:nvSpPr>
          <p:cNvPr id="11" name="Tijdelijke aanduiding voor dianummer 5"/>
          <p:cNvSpPr>
            <a:spLocks noGrp="1"/>
          </p:cNvSpPr>
          <p:nvPr>
            <p:ph type="sldNum" sz="quarter" idx="11"/>
          </p:nvPr>
        </p:nvSpPr>
        <p:spPr>
          <a:xfrm>
            <a:off x="6970293" y="6189315"/>
            <a:ext cx="8297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C6149A4C-FF88-4BD5-9F00-E822CED6800F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131667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7267"/>
          </a:xfrm>
        </p:spPr>
        <p:txBody>
          <a:bodyPr anchor="b">
            <a:noAutofit/>
          </a:bodyPr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1792288" y="613833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nl-NL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1792288" y="5367867"/>
            <a:ext cx="5486400" cy="80433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296717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Universal_internatio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705"/>
            <a:ext cx="9134075" cy="6852587"/>
          </a:xfrm>
          <a:prstGeom prst="rect">
            <a:avLst/>
          </a:prstGeom>
        </p:spPr>
      </p:pic>
      <p:sp>
        <p:nvSpPr>
          <p:cNvPr id="7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1492468" y="6173788"/>
            <a:ext cx="6366114" cy="365125"/>
          </a:xfrm>
          <a:prstGeom prst="rect">
            <a:avLst/>
          </a:prstGeom>
        </p:spPr>
        <p:txBody>
          <a:bodyPr/>
          <a:lstStyle/>
          <a:p>
            <a:endParaRPr lang="nl-NL"/>
          </a:p>
        </p:txBody>
      </p:sp>
      <p:sp>
        <p:nvSpPr>
          <p:cNvPr id="8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8046188" y="6189315"/>
            <a:ext cx="829797" cy="365125"/>
          </a:xfrm>
          <a:prstGeom prst="rect">
            <a:avLst/>
          </a:prstGeom>
        </p:spPr>
        <p:txBody>
          <a:bodyPr/>
          <a:lstStyle/>
          <a:p>
            <a:fld id="{C6149A4C-FF88-4BD5-9F00-E822CED6800F}" type="slidenum">
              <a:rPr lang="nl-NL" smtClean="0"/>
              <a:t>‹#›</a:t>
            </a:fld>
            <a:endParaRPr lang="nl-NL"/>
          </a:p>
        </p:txBody>
      </p:sp>
      <p:sp>
        <p:nvSpPr>
          <p:cNvPr id="14" name="Titel 1"/>
          <p:cNvSpPr>
            <a:spLocks noGrp="1"/>
          </p:cNvSpPr>
          <p:nvPr>
            <p:ph type="title" hasCustomPrompt="1"/>
          </p:nvPr>
        </p:nvSpPr>
        <p:spPr>
          <a:xfrm>
            <a:off x="1492468" y="1867700"/>
            <a:ext cx="7383518" cy="1143000"/>
          </a:xfrm>
        </p:spPr>
        <p:txBody>
          <a:bodyPr/>
          <a:lstStyle/>
          <a:p>
            <a:r>
              <a:rPr lang="nl-NL" dirty="0" err="1"/>
              <a:t>Title</a:t>
            </a:r>
            <a:r>
              <a:rPr lang="nl-NL" dirty="0"/>
              <a:t> of </a:t>
            </a:r>
            <a:r>
              <a:rPr lang="nl-NL" dirty="0" err="1"/>
              <a:t>presentation</a:t>
            </a:r>
            <a:endParaRPr lang="nl-NL" dirty="0"/>
          </a:p>
        </p:txBody>
      </p:sp>
      <p:sp>
        <p:nvSpPr>
          <p:cNvPr id="15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1492468" y="2962013"/>
            <a:ext cx="7383518" cy="2923743"/>
          </a:xfrm>
        </p:spPr>
        <p:txBody>
          <a:bodyPr/>
          <a:lstStyle>
            <a:lvl1pPr>
              <a:defRPr sz="2400">
                <a:latin typeface="Arial"/>
                <a:cs typeface="Arial"/>
              </a:defRPr>
            </a:lvl1pPr>
            <a:lvl2pPr>
              <a:defRPr sz="2000"/>
            </a:lvl2pPr>
          </a:lstStyle>
          <a:p>
            <a:pPr lvl="0"/>
            <a:r>
              <a:rPr lang="nl-NL" dirty="0"/>
              <a:t>Klik om de tekststijl van het sjabloon te bewerken</a:t>
            </a:r>
          </a:p>
          <a:p>
            <a:pPr lvl="1"/>
            <a:r>
              <a:rPr lang="nl-NL" dirty="0"/>
              <a:t>Tweede niveau</a:t>
            </a:r>
          </a:p>
        </p:txBody>
      </p:sp>
    </p:spTree>
    <p:extLst>
      <p:ext uri="{BB962C8B-B14F-4D97-AF65-F5344CB8AC3E}">
        <p14:creationId xmlns:p14="http://schemas.microsoft.com/office/powerpoint/2010/main" val="24907895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Universal_internatio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706"/>
            <a:ext cx="9134075" cy="6852585"/>
          </a:xfrm>
          <a:prstGeom prst="rect">
            <a:avLst/>
          </a:prstGeom>
        </p:spPr>
      </p:pic>
      <p:sp>
        <p:nvSpPr>
          <p:cNvPr id="7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1492468" y="6173788"/>
            <a:ext cx="6366114" cy="365125"/>
          </a:xfrm>
          <a:prstGeom prst="rect">
            <a:avLst/>
          </a:prstGeom>
        </p:spPr>
        <p:txBody>
          <a:bodyPr/>
          <a:lstStyle/>
          <a:p>
            <a:endParaRPr lang="nl-NL"/>
          </a:p>
        </p:txBody>
      </p:sp>
      <p:sp>
        <p:nvSpPr>
          <p:cNvPr id="8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8046188" y="6189315"/>
            <a:ext cx="829797" cy="365125"/>
          </a:xfrm>
          <a:prstGeom prst="rect">
            <a:avLst/>
          </a:prstGeom>
        </p:spPr>
        <p:txBody>
          <a:bodyPr/>
          <a:lstStyle/>
          <a:p>
            <a:fld id="{C6149A4C-FF88-4BD5-9F00-E822CED6800F}" type="slidenum">
              <a:rPr lang="nl-NL" smtClean="0"/>
              <a:t>‹#›</a:t>
            </a:fld>
            <a:endParaRPr lang="nl-NL"/>
          </a:p>
        </p:txBody>
      </p:sp>
      <p:sp>
        <p:nvSpPr>
          <p:cNvPr id="14" name="Titel 1"/>
          <p:cNvSpPr>
            <a:spLocks noGrp="1"/>
          </p:cNvSpPr>
          <p:nvPr>
            <p:ph type="title" hasCustomPrompt="1"/>
          </p:nvPr>
        </p:nvSpPr>
        <p:spPr>
          <a:xfrm>
            <a:off x="1492468" y="1867700"/>
            <a:ext cx="7383518" cy="1143000"/>
          </a:xfrm>
        </p:spPr>
        <p:txBody>
          <a:bodyPr/>
          <a:lstStyle/>
          <a:p>
            <a:r>
              <a:rPr lang="nl-NL" dirty="0" err="1"/>
              <a:t>Title</a:t>
            </a:r>
            <a:r>
              <a:rPr lang="nl-NL" dirty="0"/>
              <a:t> of </a:t>
            </a:r>
            <a:r>
              <a:rPr lang="nl-NL" dirty="0" err="1"/>
              <a:t>presentation</a:t>
            </a:r>
            <a:endParaRPr lang="nl-NL" dirty="0"/>
          </a:p>
        </p:txBody>
      </p:sp>
      <p:sp>
        <p:nvSpPr>
          <p:cNvPr id="15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1492468" y="2962013"/>
            <a:ext cx="7383518" cy="2923743"/>
          </a:xfrm>
        </p:spPr>
        <p:txBody>
          <a:bodyPr/>
          <a:lstStyle>
            <a:lvl1pPr>
              <a:defRPr sz="2400">
                <a:latin typeface="Arial"/>
                <a:cs typeface="Arial"/>
              </a:defRPr>
            </a:lvl1pPr>
            <a:lvl2pPr>
              <a:defRPr sz="2000"/>
            </a:lvl2pPr>
          </a:lstStyle>
          <a:p>
            <a:pPr lvl="0"/>
            <a:r>
              <a:rPr lang="nl-NL" dirty="0"/>
              <a:t>Klik om de tekststijl van het sjabloon te bewerken</a:t>
            </a:r>
          </a:p>
          <a:p>
            <a:pPr lvl="1"/>
            <a:r>
              <a:rPr lang="nl-NL" dirty="0"/>
              <a:t>Tweede niveau</a:t>
            </a:r>
          </a:p>
        </p:txBody>
      </p:sp>
    </p:spTree>
    <p:extLst>
      <p:ext uri="{BB962C8B-B14F-4D97-AF65-F5344CB8AC3E}">
        <p14:creationId xmlns:p14="http://schemas.microsoft.com/office/powerpoint/2010/main" val="20554857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Universal-internatio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705"/>
            <a:ext cx="9134075" cy="6852587"/>
          </a:xfrm>
          <a:prstGeom prst="rect">
            <a:avLst/>
          </a:prstGeom>
        </p:spPr>
      </p:pic>
      <p:sp>
        <p:nvSpPr>
          <p:cNvPr id="8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402115" y="6173788"/>
            <a:ext cx="5456467" cy="365125"/>
          </a:xfrm>
          <a:prstGeom prst="rect">
            <a:avLst/>
          </a:prstGeom>
        </p:spPr>
        <p:txBody>
          <a:bodyPr/>
          <a:lstStyle/>
          <a:p>
            <a:endParaRPr lang="nl-NL"/>
          </a:p>
        </p:txBody>
      </p:sp>
      <p:sp>
        <p:nvSpPr>
          <p:cNvPr id="9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8046188" y="6189315"/>
            <a:ext cx="829797" cy="365125"/>
          </a:xfrm>
          <a:prstGeom prst="rect">
            <a:avLst/>
          </a:prstGeom>
        </p:spPr>
        <p:txBody>
          <a:bodyPr/>
          <a:lstStyle/>
          <a:p>
            <a:fld id="{C6149A4C-FF88-4BD5-9F00-E822CED6800F}" type="slidenum">
              <a:rPr lang="nl-NL" smtClean="0"/>
              <a:t>‹#›</a:t>
            </a:fld>
            <a:endParaRPr lang="nl-NL"/>
          </a:p>
        </p:txBody>
      </p:sp>
      <p:sp>
        <p:nvSpPr>
          <p:cNvPr id="13" name="Titel 1"/>
          <p:cNvSpPr>
            <a:spLocks noGrp="1"/>
          </p:cNvSpPr>
          <p:nvPr>
            <p:ph type="title"/>
          </p:nvPr>
        </p:nvSpPr>
        <p:spPr>
          <a:xfrm>
            <a:off x="1676400" y="1867700"/>
            <a:ext cx="7199586" cy="1143000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14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1676400" y="2962012"/>
            <a:ext cx="7199586" cy="3576901"/>
          </a:xfrm>
        </p:spPr>
        <p:txBody>
          <a:bodyPr/>
          <a:lstStyle>
            <a:lvl1pPr algn="r">
              <a:defRPr sz="2400">
                <a:latin typeface="Arial"/>
                <a:cs typeface="Arial"/>
              </a:defRPr>
            </a:lvl1pPr>
            <a:lvl2pPr algn="r">
              <a:defRPr sz="2000"/>
            </a:lvl2pPr>
          </a:lstStyle>
          <a:p>
            <a:pPr lvl="0"/>
            <a:r>
              <a:rPr lang="nl-NL" dirty="0"/>
              <a:t>Klik om de tekststijl van het sjabloon te bewerken</a:t>
            </a:r>
          </a:p>
          <a:p>
            <a:pPr lvl="1"/>
            <a:r>
              <a:rPr lang="nl-NL" dirty="0"/>
              <a:t>Tweede niveau</a:t>
            </a:r>
          </a:p>
        </p:txBody>
      </p:sp>
    </p:spTree>
    <p:extLst>
      <p:ext uri="{BB962C8B-B14F-4D97-AF65-F5344CB8AC3E}">
        <p14:creationId xmlns:p14="http://schemas.microsoft.com/office/powerpoint/2010/main" val="16782898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/>
              <a:t>Klik om de ondertitelstijl van het model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52B002-1032-497A-A690-67428BD6A599}" type="datetimeFigureOut">
              <a:rPr lang="nl-NL" smtClean="0"/>
              <a:t>30-8-2019</a:t>
            </a:fld>
            <a:endParaRPr lang="nl-N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49A4C-FF88-4BD5-9F00-E822CED6800F}" type="slidenum">
              <a:rPr lang="nl-NL" smtClean="0"/>
              <a:t>‹#›</a:t>
            </a:fld>
            <a:endParaRPr lang="nl-NL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4328" y="6081224"/>
            <a:ext cx="1435696" cy="72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8392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52B002-1032-497A-A690-67428BD6A599}" type="datetimeFigureOut">
              <a:rPr lang="nl-NL" smtClean="0"/>
              <a:t>30-8-2019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49A4C-FF88-4BD5-9F00-E822CED6800F}" type="slidenum">
              <a:rPr lang="nl-NL" smtClean="0"/>
              <a:t>‹#›</a:t>
            </a:fld>
            <a:endParaRPr lang="nl-NL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4328" y="6081224"/>
            <a:ext cx="1435696" cy="72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4447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457200" y="275167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 dirty="0" err="1"/>
              <a:t>Title</a:t>
            </a:r>
            <a:r>
              <a:rPr lang="nl-NL" dirty="0"/>
              <a:t> of </a:t>
            </a:r>
            <a:r>
              <a:rPr lang="nl-NL" dirty="0" err="1"/>
              <a:t>presentation</a:t>
            </a:r>
            <a:r>
              <a:rPr lang="nl-NL" dirty="0"/>
              <a:t>, </a:t>
            </a:r>
            <a:r>
              <a:rPr lang="nl-NL" dirty="0" err="1"/>
              <a:t>Arial</a:t>
            </a:r>
            <a:r>
              <a:rPr lang="nl-NL" dirty="0"/>
              <a:t> 32pt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38327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Klik om de tekststijl van het sjabloon te bewerken</a:t>
            </a:r>
          </a:p>
        </p:txBody>
      </p:sp>
      <p:sp>
        <p:nvSpPr>
          <p:cNvPr id="10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2255614" y="6173788"/>
            <a:ext cx="45270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endParaRPr lang="nl-NL"/>
          </a:p>
        </p:txBody>
      </p:sp>
      <p:sp>
        <p:nvSpPr>
          <p:cNvPr id="11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6970293" y="6189315"/>
            <a:ext cx="8297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C6149A4C-FF88-4BD5-9F00-E822CED6800F}" type="slidenum">
              <a:rPr lang="nl-NL" smtClean="0"/>
              <a:t>‹#›</a:t>
            </a:fld>
            <a:endParaRPr lang="nl-NL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4328" y="6081224"/>
            <a:ext cx="1435696" cy="72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8763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9" r:id="rId10"/>
  </p:sldLayoutIdLst>
  <p:txStyles>
    <p:titleStyle>
      <a:lvl1pPr algn="l" defTabSz="457200" rtl="0" eaLnBrk="1" latinLnBrk="0" hangingPunct="1">
        <a:spcBef>
          <a:spcPct val="0"/>
        </a:spcBef>
        <a:buNone/>
        <a:defRPr sz="3200" b="1" kern="1200" baseline="0">
          <a:solidFill>
            <a:srgbClr val="660066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457200" y="275167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 dirty="0" err="1"/>
              <a:t>Title</a:t>
            </a:r>
            <a:r>
              <a:rPr lang="nl-NL" dirty="0"/>
              <a:t> of </a:t>
            </a:r>
            <a:r>
              <a:rPr lang="nl-NL" dirty="0" err="1"/>
              <a:t>presentation</a:t>
            </a:r>
            <a:r>
              <a:rPr lang="nl-NL" dirty="0"/>
              <a:t>, </a:t>
            </a:r>
            <a:r>
              <a:rPr lang="nl-NL" dirty="0" err="1"/>
              <a:t>Arial</a:t>
            </a:r>
            <a:r>
              <a:rPr lang="nl-NL" dirty="0"/>
              <a:t> 32pt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38327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Klik om de tekststijl van het sjabloon te bewerken</a:t>
            </a:r>
          </a:p>
        </p:txBody>
      </p:sp>
      <p:sp>
        <p:nvSpPr>
          <p:cNvPr id="10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2255614" y="6173788"/>
            <a:ext cx="45270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endParaRPr lang="nl-NL"/>
          </a:p>
        </p:txBody>
      </p:sp>
      <p:sp>
        <p:nvSpPr>
          <p:cNvPr id="11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6970293" y="6189315"/>
            <a:ext cx="8297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C6149A4C-FF88-4BD5-9F00-E822CED6800F}" type="slidenum">
              <a:rPr lang="nl-NL" smtClean="0"/>
              <a:t>‹#›</a:t>
            </a:fld>
            <a:endParaRPr lang="nl-NL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4328" y="6081224"/>
            <a:ext cx="1435696" cy="72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582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8" r:id="rId7"/>
  </p:sldLayoutIdLst>
  <p:txStyles>
    <p:titleStyle>
      <a:lvl1pPr algn="l" defTabSz="457200" rtl="0" eaLnBrk="1" latinLnBrk="0" hangingPunct="1">
        <a:spcBef>
          <a:spcPct val="0"/>
        </a:spcBef>
        <a:buNone/>
        <a:defRPr sz="3200" b="1" kern="1200" baseline="0">
          <a:solidFill>
            <a:srgbClr val="660066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nl.linkedin.com/jobs/" TargetMode="External"/><Relationship Id="rId2" Type="http://schemas.openxmlformats.org/officeDocument/2006/relationships/hyperlink" Target="https://www.indeed.nl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uxbeginner.com/how-to-navigate-the-ocean-of-ux-job-titles/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rtwest/demystifying-promotion-in-ux-5fb902ffddeb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medium.com/@rtwest/demystifying-promotion-in-ux-5fb902ffddeb" TargetMode="Externa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.artisantalent.com/types-of-ux-jobs/" TargetMode="External"/><Relationship Id="rId2" Type="http://schemas.openxmlformats.org/officeDocument/2006/relationships/hyperlink" Target="https://www.justinmind.com/blog/10-must-have-skills-for-ux-designers/" TargetMode="Externa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hyperlink" Target="https://www.smashingmagazine.com/2010/10/what-is-user-experience-design-overview-tools-and-resources/" TargetMode="Externa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.xml"/><Relationship Id="rId1" Type="http://schemas.openxmlformats.org/officeDocument/2006/relationships/video" Target="https://www.youtube.com/embed/9BdtGjoIN4E" TargetMode="External"/><Relationship Id="rId6" Type="http://schemas.openxmlformats.org/officeDocument/2006/relationships/hyperlink" Target="https://youtu.be/9BdtGjoIN4E" TargetMode="External"/><Relationship Id="rId5" Type="http://schemas.openxmlformats.org/officeDocument/2006/relationships/image" Target="../media/image20.jpeg"/><Relationship Id="rId4" Type="http://schemas.openxmlformats.org/officeDocument/2006/relationships/hyperlink" Target="https://www.iso.org/obp/ui/#iso:std:iso:9241:-210:ed-1:v1:en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ngroup.com/articles/natural-mappings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ely.com/blog/marketing/user-centered-design-marketing/" TargetMode="External"/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ngroup.com/articles/design-thinking/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ngroup.com/articles/design-thinking/" TargetMode="Externa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usability.gov/" TargetMode="External"/><Relationship Id="rId2" Type="http://schemas.openxmlformats.org/officeDocument/2006/relationships/hyperlink" Target="https://www.nngroup.com/" TargetMode="Externa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ORZlHuD22UQ" TargetMode="External"/><Relationship Id="rId2" Type="http://schemas.openxmlformats.org/officeDocument/2006/relationships/slideLayout" Target="../slideLayouts/slideLayout1.xml"/><Relationship Id="rId1" Type="http://schemas.openxmlformats.org/officeDocument/2006/relationships/video" Target="https://www.youtube.com/embed/ORZlHuD22UQ" TargetMode="External"/><Relationship Id="rId5" Type="http://schemas.openxmlformats.org/officeDocument/2006/relationships/hyperlink" Target="https://careerfoundry.com/en/blog/ux-design/a-day-in-the-life-of-a-ux-designer/" TargetMode="Externa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C88D8-9957-4594-BE4B-0D8D7C019A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0587" y="207294"/>
            <a:ext cx="7772400" cy="1470025"/>
          </a:xfrm>
        </p:spPr>
        <p:txBody>
          <a:bodyPr>
            <a:normAutofit/>
          </a:bodyPr>
          <a:lstStyle/>
          <a:p>
            <a:pPr algn="ctr"/>
            <a:r>
              <a:rPr lang="en-US" sz="4800" dirty="0" smtClean="0"/>
              <a:t>UX </a:t>
            </a:r>
            <a:r>
              <a:rPr lang="en-US" sz="4800" dirty="0"/>
              <a:t>Design</a:t>
            </a:r>
            <a:endParaRPr lang="LID4096" sz="4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BF6858-FCCD-4774-A2EF-2597E7EA2A0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LID4096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3636" y="1583799"/>
            <a:ext cx="4802619" cy="4714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305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kind of jobs of a UX designer ? 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8435280" cy="4853135"/>
          </a:xfrm>
        </p:spPr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Go to : </a:t>
            </a:r>
            <a:endParaRPr lang="en-US" dirty="0"/>
          </a:p>
          <a:p>
            <a:pPr marL="0" indent="0">
              <a:buNone/>
            </a:pPr>
            <a:r>
              <a:rPr lang="nl-NL" dirty="0">
                <a:hlinkClick r:id="rId2"/>
              </a:rPr>
              <a:t>https://www.indeed.nl</a:t>
            </a:r>
            <a:r>
              <a:rPr lang="nl-NL" dirty="0"/>
              <a:t> </a:t>
            </a:r>
            <a:endParaRPr lang="nl-NL" dirty="0" smtClean="0"/>
          </a:p>
          <a:p>
            <a:pPr marL="0" indent="0">
              <a:buNone/>
            </a:pPr>
            <a:r>
              <a:rPr lang="en-US" dirty="0" smtClean="0"/>
              <a:t>or</a:t>
            </a:r>
            <a:endParaRPr lang="nl-NL" dirty="0"/>
          </a:p>
          <a:p>
            <a:pPr marL="0" indent="0">
              <a:buNone/>
            </a:pPr>
            <a:r>
              <a:rPr lang="nl-NL" dirty="0">
                <a:hlinkClick r:id="rId3"/>
              </a:rPr>
              <a:t>https://nl.linkedin.com/jobs/</a:t>
            </a:r>
            <a:endParaRPr lang="nl-NL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Search for : UX designer </a:t>
            </a:r>
          </a:p>
          <a:p>
            <a:endParaRPr lang="en-US" dirty="0"/>
          </a:p>
          <a:p>
            <a:endParaRPr lang="nl-NL" dirty="0"/>
          </a:p>
        </p:txBody>
      </p:sp>
      <p:pic>
        <p:nvPicPr>
          <p:cNvPr id="4" name="Picture 2" descr="Image result for discussi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4437112"/>
            <a:ext cx="3842519" cy="2125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73368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39000"/>
            <a:ext cx="7886700" cy="1325563"/>
          </a:xfrm>
        </p:spPr>
        <p:txBody>
          <a:bodyPr/>
          <a:lstStyle/>
          <a:p>
            <a:r>
              <a:rPr lang="en-US" smtClean="0"/>
              <a:t>Types of UX designers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pPr lvl="1"/>
            <a:r>
              <a:rPr lang="en-US" dirty="0" smtClean="0"/>
              <a:t>Information architect </a:t>
            </a:r>
          </a:p>
          <a:p>
            <a:pPr lvl="1"/>
            <a:r>
              <a:rPr lang="en-US" dirty="0" smtClean="0"/>
              <a:t>Interaction designer </a:t>
            </a:r>
          </a:p>
          <a:p>
            <a:pPr lvl="1"/>
            <a:r>
              <a:rPr lang="en-US" dirty="0" smtClean="0"/>
              <a:t>UI developer </a:t>
            </a:r>
          </a:p>
          <a:p>
            <a:pPr lvl="1"/>
            <a:r>
              <a:rPr lang="en-US" dirty="0" smtClean="0"/>
              <a:t>Graphic designer </a:t>
            </a:r>
          </a:p>
          <a:p>
            <a:pPr lvl="1"/>
            <a:r>
              <a:rPr lang="en-US" dirty="0" smtClean="0"/>
              <a:t>Usability engineer</a:t>
            </a:r>
          </a:p>
          <a:p>
            <a:pPr lvl="1"/>
            <a:r>
              <a:rPr lang="en-US" dirty="0" smtClean="0"/>
              <a:t>User testing </a:t>
            </a:r>
          </a:p>
          <a:p>
            <a:pPr lvl="1"/>
            <a:r>
              <a:rPr lang="en-US" dirty="0" smtClean="0"/>
              <a:t>UX strategy </a:t>
            </a:r>
          </a:p>
          <a:p>
            <a:endParaRPr lang="en-US" dirty="0" smtClean="0"/>
          </a:p>
        </p:txBody>
      </p:sp>
      <p:pic>
        <p:nvPicPr>
          <p:cNvPr id="8194" name="Picture 2" descr="https://i1.wp.com/www.everyinteraction.com/wp-content/uploads/2012/10/ux-diagram.png?resize=675%2C51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1052736"/>
            <a:ext cx="6984776" cy="5349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269776" y="5884545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l-NL" dirty="0" smtClean="0">
                <a:hlinkClick r:id="rId3"/>
              </a:rPr>
              <a:t>https://www.uxbeginner.com/how-to-navigate-the-ocean-of-ux-job-titles/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540899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UX focus </a:t>
            </a:r>
            <a:endParaRPr lang="nl-NL" dirty="0"/>
          </a:p>
        </p:txBody>
      </p:sp>
      <p:pic>
        <p:nvPicPr>
          <p:cNvPr id="4" name="Picture 2" descr="Can't we all just get along?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19250" y="1692275"/>
            <a:ext cx="5905500" cy="3648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3227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Skill sets designer 1 </a:t>
            </a:r>
            <a:endParaRPr lang="nl-NL" dirty="0"/>
          </a:p>
        </p:txBody>
      </p:sp>
      <p:pic>
        <p:nvPicPr>
          <p:cNvPr id="12292" name="Picture 4" descr="https://cdn-images-1.medium.com/max/1000/1*klck15m0xF20ycph6GctMw.png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67"/>
          <a:stretch/>
        </p:blipFill>
        <p:spPr bwMode="auto">
          <a:xfrm>
            <a:off x="352985" y="1556792"/>
            <a:ext cx="6607646" cy="4699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323528" y="6381328"/>
            <a:ext cx="79208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dirty="0" smtClean="0">
                <a:hlinkClick r:id="rId3"/>
              </a:rPr>
              <a:t>https://medium.com/@rtwest/demystifying-promotion-in-ux-5fb902ffddeb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450239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Skill sets designer 2 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Rectangle 3"/>
          <p:cNvSpPr/>
          <p:nvPr/>
        </p:nvSpPr>
        <p:spPr>
          <a:xfrm>
            <a:off x="323528" y="6381328"/>
            <a:ext cx="79208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dirty="0" smtClean="0">
                <a:hlinkClick r:id="rId2"/>
              </a:rPr>
              <a:t>https://medium.com/@rtwest/demystifying-promotion-in-ux-5fb902ffddeb</a:t>
            </a:r>
            <a:endParaRPr lang="nl-NL" dirty="0"/>
          </a:p>
        </p:txBody>
      </p:sp>
      <p:pic>
        <p:nvPicPr>
          <p:cNvPr id="13314" name="Picture 2" descr="https://cdn-images-1.medium.com/max/800/1*IjUGzKnATWmQVx3uvcOk4w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" t="-343" r="-283" b="5164"/>
          <a:stretch/>
        </p:blipFill>
        <p:spPr bwMode="auto">
          <a:xfrm>
            <a:off x="628650" y="1613191"/>
            <a:ext cx="6361415" cy="4563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5198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Different skill sets </a:t>
            </a:r>
            <a:endParaRPr lang="nl-NL" dirty="0"/>
          </a:p>
        </p:txBody>
      </p:sp>
      <p:sp>
        <p:nvSpPr>
          <p:cNvPr id="4" name="Rectangle 3"/>
          <p:cNvSpPr/>
          <p:nvPr/>
        </p:nvSpPr>
        <p:spPr>
          <a:xfrm>
            <a:off x="323528" y="6235521"/>
            <a:ext cx="819182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dirty="0" smtClean="0">
                <a:hlinkClick r:id="rId2"/>
              </a:rPr>
              <a:t>https://www.justinmind.com/blog/10-must-have-skills-for-ux-designers/</a:t>
            </a:r>
            <a:endParaRPr lang="nl-NL" dirty="0" smtClean="0"/>
          </a:p>
          <a:p>
            <a:r>
              <a:rPr lang="nl-NL" dirty="0">
                <a:hlinkClick r:id="rId3"/>
              </a:rPr>
              <a:t>https://creative.artisantalent.com/types-of-ux-jobs/</a:t>
            </a:r>
            <a:endParaRPr lang="nl-NL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/>
          </p:nvPr>
        </p:nvGraphicFramePr>
        <p:xfrm>
          <a:off x="755576" y="1306264"/>
          <a:ext cx="7759774" cy="44304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08312">
                  <a:extLst>
                    <a:ext uri="{9D8B030D-6E8A-4147-A177-3AD203B41FA5}">
                      <a16:colId xmlns:a16="http://schemas.microsoft.com/office/drawing/2014/main" val="1607987305"/>
                    </a:ext>
                  </a:extLst>
                </a:gridCol>
                <a:gridCol w="4951462">
                  <a:extLst>
                    <a:ext uri="{9D8B030D-6E8A-4147-A177-3AD203B41FA5}">
                      <a16:colId xmlns:a16="http://schemas.microsoft.com/office/drawing/2014/main" val="2486902145"/>
                    </a:ext>
                  </a:extLst>
                </a:gridCol>
              </a:tblGrid>
              <a:tr h="569434">
                <a:tc>
                  <a:txBody>
                    <a:bodyPr/>
                    <a:lstStyle/>
                    <a:p>
                      <a:r>
                        <a:rPr lang="en-US" baseline="0" dirty="0" smtClean="0"/>
                        <a:t> UX design related jobs 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Skill sets (tools) </a:t>
                      </a:r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3903352"/>
                  </a:ext>
                </a:extLst>
              </a:tr>
              <a:tr h="732324">
                <a:tc>
                  <a:txBody>
                    <a:bodyPr/>
                    <a:lstStyle/>
                    <a:p>
                      <a:pPr lvl="1"/>
                      <a:r>
                        <a:rPr lang="en-US" dirty="0" smtClean="0"/>
                        <a:t>Information architect </a:t>
                      </a:r>
                    </a:p>
                    <a:p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5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Sitemaps, Wireframes, User Flow Diagrams, Customer Journeys,</a:t>
                      </a:r>
                      <a:r>
                        <a:rPr lang="en-US" sz="135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navigation</a:t>
                      </a:r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7914473"/>
                  </a:ext>
                </a:extLst>
              </a:tr>
              <a:tr h="569434">
                <a:tc>
                  <a:txBody>
                    <a:bodyPr/>
                    <a:lstStyle/>
                    <a:p>
                      <a:pPr lvl="1"/>
                      <a:r>
                        <a:rPr lang="en-US" dirty="0" smtClean="0"/>
                        <a:t>Interaction designer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5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diagrams, navigation flow charts, prototypes or Flash content. </a:t>
                      </a:r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1289132"/>
                  </a:ext>
                </a:extLst>
              </a:tr>
              <a:tr h="569434">
                <a:tc>
                  <a:txBody>
                    <a:bodyPr/>
                    <a:lstStyle/>
                    <a:p>
                      <a:pPr lvl="1"/>
                      <a:r>
                        <a:rPr lang="en-US" dirty="0" smtClean="0"/>
                        <a:t>UI developer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135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HTML, CSS, </a:t>
                      </a:r>
                      <a:r>
                        <a:rPr lang="nl-NL" sz="135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and</a:t>
                      </a:r>
                      <a:r>
                        <a:rPr lang="nl-NL" sz="135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Javascript</a:t>
                      </a:r>
                      <a:r>
                        <a:rPr lang="nl-NL" sz="135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6102346"/>
                  </a:ext>
                </a:extLst>
              </a:tr>
              <a:tr h="569434">
                <a:tc>
                  <a:txBody>
                    <a:bodyPr/>
                    <a:lstStyle/>
                    <a:p>
                      <a:pPr lvl="1"/>
                      <a:r>
                        <a:rPr lang="en-US" dirty="0" smtClean="0"/>
                        <a:t>Usability </a:t>
                      </a:r>
                      <a:r>
                        <a:rPr lang="en-US" baseline="0" dirty="0" smtClean="0"/>
                        <a:t>engineer/</a:t>
                      </a:r>
                      <a:r>
                        <a:rPr lang="en-US" dirty="0" smtClean="0"/>
                        <a:t>researcher</a:t>
                      </a:r>
                      <a:r>
                        <a:rPr lang="en-US" baseline="0" dirty="0" smtClean="0"/>
                        <a:t> 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Human factor, ergonomic, cognitive psychology,</a:t>
                      </a:r>
                      <a:r>
                        <a:rPr lang="nl-NL" sz="135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experiment design,</a:t>
                      </a:r>
                      <a:r>
                        <a:rPr lang="nl-NL" sz="135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user </a:t>
                      </a:r>
                      <a:r>
                        <a:rPr lang="nl-NL" sz="135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testing</a:t>
                      </a:r>
                      <a:r>
                        <a:rPr lang="nl-NL" sz="135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; HCI, </a:t>
                      </a:r>
                      <a:r>
                        <a:rPr lang="nl-NL" sz="135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Statistics</a:t>
                      </a:r>
                      <a:r>
                        <a:rPr lang="nl-NL" sz="135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nl-NL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1272895"/>
                  </a:ext>
                </a:extLst>
              </a:tr>
              <a:tr h="780330">
                <a:tc>
                  <a:txBody>
                    <a:bodyPr/>
                    <a:lstStyle/>
                    <a:p>
                      <a:pPr lvl="1"/>
                      <a:r>
                        <a:rPr lang="en-US" dirty="0" smtClean="0"/>
                        <a:t>Product designer/UX strategy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5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interplay between brand, technology, strategy, content, psychology, etc. to craft a solution that will meet the needs of the customer/end </a:t>
                      </a:r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8686705"/>
                  </a:ext>
                </a:extLst>
              </a:tr>
              <a:tr h="569434">
                <a:tc>
                  <a:txBody>
                    <a:bodyPr/>
                    <a:lstStyle/>
                    <a:p>
                      <a:pPr lvl="1"/>
                      <a:r>
                        <a:rPr lang="en-US" dirty="0" smtClean="0"/>
                        <a:t>UI(Graphic) designer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135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Photoshop, </a:t>
                      </a:r>
                      <a:r>
                        <a:rPr lang="nl-NL" sz="135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Fireworks</a:t>
                      </a:r>
                      <a:r>
                        <a:rPr lang="nl-NL" sz="135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Illustrator</a:t>
                      </a:r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6207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09658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UX designer vs UI designer 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975" y="1412776"/>
            <a:ext cx="4773716" cy="476418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39552" y="6298271"/>
            <a:ext cx="81472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dirty="0"/>
              <a:t>https://www.coursereport.com/blog/why-a-ui-designer-is-not-a-ux-designer</a:t>
            </a:r>
          </a:p>
        </p:txBody>
      </p:sp>
    </p:spTree>
    <p:extLst>
      <p:ext uri="{BB962C8B-B14F-4D97-AF65-F5344CB8AC3E}">
        <p14:creationId xmlns:p14="http://schemas.microsoft.com/office/powerpoint/2010/main" val="387554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Discussion 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What’s the difference between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UX designer </a:t>
            </a:r>
            <a:endParaRPr lang="en-US" dirty="0"/>
          </a:p>
          <a:p>
            <a:r>
              <a:rPr lang="en-US" dirty="0" smtClean="0"/>
              <a:t>Software engineer </a:t>
            </a:r>
          </a:p>
          <a:p>
            <a:r>
              <a:rPr lang="en-US" dirty="0" smtClean="0"/>
              <a:t>Web front-end/back-end developer </a:t>
            </a:r>
          </a:p>
          <a:p>
            <a:r>
              <a:rPr lang="en-US" dirty="0" smtClean="0"/>
              <a:t>BI expert (front-end/back-end)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4" name="Picture 2" descr="Image result for discuss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4437112"/>
            <a:ext cx="3842519" cy="2125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6054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UX designer vs Web/application developer</a:t>
            </a:r>
            <a:endParaRPr lang="nl-NL" dirty="0"/>
          </a:p>
        </p:txBody>
      </p:sp>
      <p:pic>
        <p:nvPicPr>
          <p:cNvPr id="1034" name="Picture 10" descr="Image result for ux designer front end develop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1556792"/>
            <a:ext cx="6882555" cy="5167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4860032" y="1412776"/>
            <a:ext cx="3655318" cy="43204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a:rPr>
              <a:t>Back-end design is UX design !</a:t>
            </a:r>
            <a:endParaRPr lang="nl-NL" dirty="0"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1329951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UX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How do you feel about your chair?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How do you feel about the lighting of the classroom?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How do you feel the plug 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2050" name="Picture 2" descr="Image result for discuss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4437112"/>
            <a:ext cx="3842519" cy="2125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4586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 week 2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Taste a bit of </a:t>
            </a:r>
            <a:r>
              <a:rPr lang="en-US" dirty="0" smtClean="0"/>
              <a:t>everything of a UX designer</a:t>
            </a:r>
          </a:p>
          <a:p>
            <a:endParaRPr lang="en-US" dirty="0" smtClean="0"/>
          </a:p>
          <a:p>
            <a:r>
              <a:rPr lang="en-US" dirty="0" smtClean="0"/>
              <a:t>Introduction to User experience </a:t>
            </a:r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671444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UX </a:t>
            </a:r>
            <a:endParaRPr lang="nl-NL" dirty="0"/>
          </a:p>
        </p:txBody>
      </p:sp>
      <p:sp>
        <p:nvSpPr>
          <p:cNvPr id="6" name="Rectangle 5"/>
          <p:cNvSpPr/>
          <p:nvPr/>
        </p:nvSpPr>
        <p:spPr>
          <a:xfrm>
            <a:off x="603700" y="5445224"/>
            <a:ext cx="676875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nl-NL" dirty="0" smtClean="0">
              <a:hlinkClick r:id="rId2"/>
            </a:endParaRPr>
          </a:p>
          <a:p>
            <a:r>
              <a:rPr lang="nl-NL" dirty="0">
                <a:hlinkClick r:id="rId2"/>
              </a:rPr>
              <a:t>https://www.nngroup.com/articles/definition-user-experience</a:t>
            </a:r>
            <a:r>
              <a:rPr lang="nl-NL" dirty="0" smtClean="0">
                <a:hlinkClick r:id=""/>
              </a:rPr>
              <a:t>/</a:t>
            </a:r>
          </a:p>
          <a:p>
            <a:endParaRPr lang="nl-NL" dirty="0" smtClean="0">
              <a:hlinkClick r:id="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03700" y="1625481"/>
            <a:ext cx="791165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B30000"/>
                </a:solidFill>
                <a:latin typeface="Arial" panose="020B0604020202020204" pitchFamily="34" charset="0"/>
              </a:rPr>
              <a:t>"User experience" encompasses all </a:t>
            </a:r>
            <a:r>
              <a:rPr lang="en-US" dirty="0">
                <a:solidFill>
                  <a:srgbClr val="B30000"/>
                </a:solidFill>
                <a:latin typeface="Arial" panose="020B0604020202020204" pitchFamily="34" charset="0"/>
              </a:rPr>
              <a:t>aspects of the end-user's interaction with the company, its services, and its </a:t>
            </a:r>
            <a:r>
              <a:rPr lang="en-US" dirty="0" smtClean="0">
                <a:solidFill>
                  <a:srgbClr val="B30000"/>
                </a:solidFill>
                <a:latin typeface="Arial" panose="020B0604020202020204" pitchFamily="34" charset="0"/>
              </a:rPr>
              <a:t>products” . </a:t>
            </a:r>
            <a:endParaRPr lang="nl-NL" dirty="0"/>
          </a:p>
        </p:txBody>
      </p:sp>
      <p:pic>
        <p:nvPicPr>
          <p:cNvPr id="9" name="Picture 2" descr="https://www.uxmetric.com/wp-content/uploads/2018/07/01-user-experience-graphic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141" y="2492896"/>
            <a:ext cx="5280586" cy="3168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3019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UX </a:t>
            </a:r>
            <a:endParaRPr lang="nl-NL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736662" y="4293096"/>
            <a:ext cx="7886700" cy="1739851"/>
          </a:xfrm>
        </p:spPr>
        <p:txBody>
          <a:bodyPr>
            <a:normAutofit lnSpcReduction="10000"/>
          </a:bodyPr>
          <a:lstStyle/>
          <a:p>
            <a:r>
              <a:rPr lang="en-US" i="1" dirty="0"/>
              <a:t>“person’s </a:t>
            </a:r>
            <a:r>
              <a:rPr lang="en-US" i="1" dirty="0">
                <a:solidFill>
                  <a:srgbClr val="C00000"/>
                </a:solidFill>
              </a:rPr>
              <a:t>perceptions</a:t>
            </a:r>
            <a:r>
              <a:rPr lang="en-US" i="1" dirty="0"/>
              <a:t> and </a:t>
            </a:r>
            <a:r>
              <a:rPr lang="en-US" i="1" dirty="0">
                <a:solidFill>
                  <a:srgbClr val="C00000"/>
                </a:solidFill>
              </a:rPr>
              <a:t>responses</a:t>
            </a:r>
            <a:r>
              <a:rPr lang="en-US" i="1" dirty="0"/>
              <a:t> resulting from the use and/or </a:t>
            </a:r>
            <a:r>
              <a:rPr lang="en-US" i="1" dirty="0">
                <a:solidFill>
                  <a:srgbClr val="C00000"/>
                </a:solidFill>
              </a:rPr>
              <a:t>anticipated</a:t>
            </a:r>
            <a:r>
              <a:rPr lang="en-US" i="1" dirty="0"/>
              <a:t> use of a product, system or </a:t>
            </a:r>
            <a:r>
              <a:rPr lang="en-US" i="1" dirty="0" smtClean="0"/>
              <a:t>service” </a:t>
            </a:r>
            <a:endParaRPr lang="en-US" i="1" dirty="0"/>
          </a:p>
          <a:p>
            <a:pPr marL="0" indent="0" algn="r">
              <a:buNone/>
            </a:pPr>
            <a:r>
              <a:rPr lang="en-US" sz="1400" dirty="0" smtClean="0">
                <a:hlinkClick r:id="rId4"/>
              </a:rPr>
              <a:t>--ISO </a:t>
            </a:r>
            <a:r>
              <a:rPr lang="en-US" sz="1400" dirty="0">
                <a:hlinkClick r:id="rId4"/>
              </a:rPr>
              <a:t>9241–210:2010</a:t>
            </a:r>
            <a:r>
              <a:rPr lang="en-US" sz="1400" dirty="0"/>
              <a:t>(</a:t>
            </a:r>
            <a:r>
              <a:rPr lang="en-US" sz="1400" dirty="0" err="1"/>
              <a:t>en</a:t>
            </a:r>
            <a:r>
              <a:rPr lang="en-US" sz="1400" dirty="0"/>
              <a:t>) Ergonomics of human-system </a:t>
            </a:r>
            <a:r>
              <a:rPr lang="en-US" sz="1400" dirty="0" smtClean="0"/>
              <a:t>interaction</a:t>
            </a:r>
          </a:p>
          <a:p>
            <a:pPr marL="0" indent="0">
              <a:buNone/>
            </a:pPr>
            <a:r>
              <a:rPr lang="en-US" dirty="0"/>
              <a:t> </a:t>
            </a:r>
            <a:endParaRPr lang="en-US" dirty="0" smtClean="0"/>
          </a:p>
        </p:txBody>
      </p:sp>
      <p:pic>
        <p:nvPicPr>
          <p:cNvPr id="3" name="9BdtGjoIN4E"/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736662" y="1311852"/>
            <a:ext cx="4572000" cy="257175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736662" y="6032947"/>
            <a:ext cx="31726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>
                <a:latin typeface="YouTube Noto"/>
                <a:hlinkClick r:id="rId6" tooltip="Link delen"/>
              </a:rPr>
              <a:t>https://youtu.be/9BdtGjoIN4E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013906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Usability vs UX  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9552" y="1484784"/>
            <a:ext cx="7886700" cy="4351338"/>
          </a:xfrm>
        </p:spPr>
        <p:txBody>
          <a:bodyPr/>
          <a:lstStyle/>
          <a:p>
            <a:endParaRPr lang="en-US" dirty="0"/>
          </a:p>
          <a:p>
            <a:endParaRPr lang="nl-NL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691095"/>
            <a:ext cx="4797076" cy="2449571"/>
          </a:xfrm>
          <a:prstGeom prst="rect">
            <a:avLst/>
          </a:prstGeom>
        </p:spPr>
      </p:pic>
      <p:pic>
        <p:nvPicPr>
          <p:cNvPr id="9" name="Picture 2" descr="Afbeeldingsresultaat voor usability ux design vs usabilit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4434208"/>
            <a:ext cx="4926406" cy="2423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0487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Usability 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“the extent to which a product can be used by specified users to achieve specified goals with</a:t>
            </a:r>
            <a:r>
              <a:rPr lang="en-US" dirty="0">
                <a:solidFill>
                  <a:srgbClr val="FF0000"/>
                </a:solidFill>
              </a:rPr>
              <a:t> </a:t>
            </a:r>
            <a:r>
              <a:rPr lang="en-US" b="1" dirty="0">
                <a:solidFill>
                  <a:srgbClr val="C00000"/>
                </a:solidFill>
              </a:rPr>
              <a:t>effectiveness</a:t>
            </a:r>
            <a:r>
              <a:rPr lang="en-US" dirty="0">
                <a:solidFill>
                  <a:srgbClr val="C00000"/>
                </a:solidFill>
              </a:rPr>
              <a:t>, </a:t>
            </a:r>
            <a:r>
              <a:rPr lang="en-US" b="1" dirty="0">
                <a:solidFill>
                  <a:srgbClr val="C00000"/>
                </a:solidFill>
              </a:rPr>
              <a:t>efficiency</a:t>
            </a:r>
            <a:r>
              <a:rPr lang="en-US" dirty="0">
                <a:solidFill>
                  <a:srgbClr val="FF0000"/>
                </a:solidFill>
              </a:rPr>
              <a:t> </a:t>
            </a:r>
            <a:r>
              <a:rPr lang="en-US" dirty="0"/>
              <a:t>and</a:t>
            </a:r>
            <a:r>
              <a:rPr lang="en-US" dirty="0">
                <a:solidFill>
                  <a:srgbClr val="FF0000"/>
                </a:solidFill>
              </a:rPr>
              <a:t> </a:t>
            </a:r>
            <a:r>
              <a:rPr lang="en-US" b="1" dirty="0">
                <a:solidFill>
                  <a:srgbClr val="C00000"/>
                </a:solidFill>
              </a:rPr>
              <a:t>satisfaction</a:t>
            </a:r>
            <a:r>
              <a:rPr lang="en-US" dirty="0"/>
              <a:t> in a specified context of use</a:t>
            </a:r>
            <a:r>
              <a:rPr lang="en-US" dirty="0" smtClean="0"/>
              <a:t>”</a:t>
            </a:r>
            <a:endParaRPr lang="en-US" b="1" dirty="0"/>
          </a:p>
          <a:p>
            <a:pPr lvl="1"/>
            <a:endParaRPr lang="en-US" b="1" dirty="0" smtClean="0"/>
          </a:p>
          <a:p>
            <a:pPr lvl="1"/>
            <a:r>
              <a:rPr lang="en-US" b="1" dirty="0" smtClean="0"/>
              <a:t>Learnability</a:t>
            </a:r>
          </a:p>
          <a:p>
            <a:pPr lvl="1"/>
            <a:r>
              <a:rPr lang="en-US" b="1" dirty="0" smtClean="0"/>
              <a:t>Efficiency</a:t>
            </a:r>
          </a:p>
          <a:p>
            <a:pPr lvl="1"/>
            <a:r>
              <a:rPr lang="en-US" b="1" dirty="0" smtClean="0"/>
              <a:t>Memorability</a:t>
            </a:r>
          </a:p>
          <a:p>
            <a:pPr lvl="1"/>
            <a:r>
              <a:rPr lang="en-US" b="1" dirty="0" smtClean="0"/>
              <a:t>Errors</a:t>
            </a:r>
          </a:p>
          <a:p>
            <a:pPr lvl="1"/>
            <a:r>
              <a:rPr lang="en-US" b="1" dirty="0" smtClean="0"/>
              <a:t>Satisfaction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4202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find out together 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 Work in groups, check an APP or website you have just used ( frequently used) </a:t>
            </a:r>
          </a:p>
          <a:p>
            <a:endParaRPr lang="en-US" dirty="0"/>
          </a:p>
          <a:p>
            <a:r>
              <a:rPr lang="en-US" dirty="0" smtClean="0"/>
              <a:t>Find what you like / dislike </a:t>
            </a:r>
            <a:endParaRPr lang="en-US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dirty="0" smtClean="0"/>
          </a:p>
          <a:p>
            <a:endParaRPr lang="nl-NL" dirty="0"/>
          </a:p>
        </p:txBody>
      </p:sp>
      <p:pic>
        <p:nvPicPr>
          <p:cNvPr id="4" name="Picture 2" descr="Image result for discuss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4437112"/>
            <a:ext cx="3842519" cy="2125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345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 dirty="0"/>
          </a:p>
        </p:txBody>
      </p:sp>
      <p:pic>
        <p:nvPicPr>
          <p:cNvPr id="6" name="Picture 2" descr="10 Usability Heuristics | Courser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583" y="246177"/>
            <a:ext cx="5112568" cy="6611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5870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Mapping with real world </a:t>
            </a:r>
            <a:endParaRPr lang="nl-NL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28650" y="5445223"/>
            <a:ext cx="7886700" cy="731739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Which design is better </a:t>
            </a:r>
            <a:r>
              <a:rPr lang="en-US" dirty="0" smtClean="0"/>
              <a:t>?</a:t>
            </a:r>
          </a:p>
          <a:p>
            <a:r>
              <a:rPr lang="nl-NL" dirty="0">
                <a:hlinkClick r:id="rId3"/>
              </a:rPr>
              <a:t>https://www.nngroup.com/articles/natural-mappings/</a:t>
            </a:r>
            <a:r>
              <a:rPr lang="en-US" dirty="0" smtClean="0"/>
              <a:t> </a:t>
            </a:r>
            <a:endParaRPr lang="en-US" dirty="0" smtClean="0"/>
          </a:p>
        </p:txBody>
      </p:sp>
      <p:pic>
        <p:nvPicPr>
          <p:cNvPr id="8196" name="Picture 4" descr="Four burner stove with unnatural mapping compared to five-burner stove with natural mappings to control knob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63" y="1681383"/>
            <a:ext cx="8815214" cy="3546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207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Mapping with real world </a:t>
            </a:r>
            <a:endParaRPr lang="nl-NL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0" t="8988"/>
          <a:stretch/>
        </p:blipFill>
        <p:spPr>
          <a:xfrm>
            <a:off x="553141" y="1484784"/>
            <a:ext cx="4128458" cy="2916324"/>
          </a:xfrm>
          <a:prstGeom prst="round2Diag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8" t="17160" r="794" b="1329"/>
          <a:stretch/>
        </p:blipFill>
        <p:spPr>
          <a:xfrm>
            <a:off x="4572000" y="3933056"/>
            <a:ext cx="4355976" cy="2736304"/>
          </a:xfrm>
          <a:prstGeom prst="round2Diag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1187624" y="2492896"/>
            <a:ext cx="936104" cy="936104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0" name="Oval 9"/>
          <p:cNvSpPr/>
          <p:nvPr/>
        </p:nvSpPr>
        <p:spPr>
          <a:xfrm>
            <a:off x="5364088" y="5301208"/>
            <a:ext cx="936104" cy="936104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2" name="Content Placeholder 3"/>
          <p:cNvSpPr txBox="1">
            <a:spLocks/>
          </p:cNvSpPr>
          <p:nvPr/>
        </p:nvSpPr>
        <p:spPr>
          <a:xfrm>
            <a:off x="628650" y="5445224"/>
            <a:ext cx="3367286" cy="73173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Which setting is better </a:t>
            </a:r>
            <a:r>
              <a:rPr lang="en-US" dirty="0" smtClean="0"/>
              <a:t>?</a:t>
            </a:r>
          </a:p>
          <a:p>
            <a:pPr marL="0" indent="0">
              <a:buNone/>
            </a:pPr>
            <a:r>
              <a:rPr lang="en-US" dirty="0" smtClean="0"/>
              <a:t> (Spatial similarity )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121837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Mapping with real world </a:t>
            </a:r>
            <a:endParaRPr lang="nl-NL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67" b="20682"/>
          <a:stretch/>
        </p:blipFill>
        <p:spPr>
          <a:xfrm>
            <a:off x="2483768" y="1440793"/>
            <a:ext cx="3456384" cy="5399873"/>
          </a:xfrm>
        </p:spPr>
      </p:pic>
      <p:sp>
        <p:nvSpPr>
          <p:cNvPr id="9" name="Rectangular Callout 8"/>
          <p:cNvSpPr/>
          <p:nvPr/>
        </p:nvSpPr>
        <p:spPr>
          <a:xfrm>
            <a:off x="7085060" y="3501008"/>
            <a:ext cx="1807420" cy="643012"/>
          </a:xfrm>
          <a:prstGeom prst="wedgeRectCallout">
            <a:avLst>
              <a:gd name="adj1" fmla="val -137401"/>
              <a:gd name="adj2" fmla="val 114913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Up &amp; down </a:t>
            </a:r>
            <a:endParaRPr lang="nl-NL" dirty="0"/>
          </a:p>
        </p:txBody>
      </p:sp>
      <p:sp>
        <p:nvSpPr>
          <p:cNvPr id="11" name="Rectangular Callout 10"/>
          <p:cNvSpPr/>
          <p:nvPr/>
        </p:nvSpPr>
        <p:spPr>
          <a:xfrm>
            <a:off x="279408" y="2420888"/>
            <a:ext cx="1807420" cy="643012"/>
          </a:xfrm>
          <a:prstGeom prst="wedgeRectCallout">
            <a:avLst>
              <a:gd name="adj1" fmla="val 73397"/>
              <a:gd name="adj2" fmla="val 153696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Color choice 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803798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Visibility </a:t>
            </a:r>
            <a:endParaRPr lang="nl-NL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51838"/>
          <a:stretch/>
        </p:blipFill>
        <p:spPr>
          <a:xfrm>
            <a:off x="628650" y="1292375"/>
            <a:ext cx="3151262" cy="5565625"/>
          </a:xfrm>
          <a:prstGeom prst="rect">
            <a:avLst/>
          </a:prstGeom>
        </p:spPr>
      </p:pic>
      <p:pic>
        <p:nvPicPr>
          <p:cNvPr id="6146" name="Picture 2" descr="https://cdn-images-1.medium.com/max/800/1*D93JvU3X8Sv7e37f6jrYTg.jpe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2996952"/>
            <a:ext cx="3600400" cy="235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4274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275167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kern="1200" baseline="0">
                <a:solidFill>
                  <a:srgbClr val="660066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GB" dirty="0" smtClean="0"/>
              <a:t>UX design cycle</a:t>
            </a:r>
            <a:endParaRPr lang="nl-NL" dirty="0"/>
          </a:p>
        </p:txBody>
      </p:sp>
      <p:pic>
        <p:nvPicPr>
          <p:cNvPr id="5" name="Picture 4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9C81C8EB-0092-437A-97B3-60F34AA977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735" y="1517932"/>
            <a:ext cx="8457659" cy="4390904"/>
          </a:xfrm>
          <a:prstGeom prst="rect">
            <a:avLst/>
          </a:prstGeom>
          <a:ln w="38100" cap="sq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Wave 5"/>
          <p:cNvSpPr/>
          <p:nvPr/>
        </p:nvSpPr>
        <p:spPr>
          <a:xfrm>
            <a:off x="6900223" y="4123928"/>
            <a:ext cx="1512168" cy="856800"/>
          </a:xfrm>
          <a:prstGeom prst="wav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Week 13</a:t>
            </a:r>
            <a:endParaRPr lang="en-GB" dirty="0"/>
          </a:p>
        </p:txBody>
      </p:sp>
      <p:sp>
        <p:nvSpPr>
          <p:cNvPr id="7" name="Wave 6"/>
          <p:cNvSpPr/>
          <p:nvPr/>
        </p:nvSpPr>
        <p:spPr>
          <a:xfrm>
            <a:off x="7533243" y="2433665"/>
            <a:ext cx="1512168" cy="856800"/>
          </a:xfrm>
          <a:prstGeom prst="wav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Weeks 7 &amp; 8</a:t>
            </a:r>
            <a:endParaRPr lang="en-GB" dirty="0"/>
          </a:p>
        </p:txBody>
      </p:sp>
      <p:sp>
        <p:nvSpPr>
          <p:cNvPr id="8" name="Wave 7"/>
          <p:cNvSpPr/>
          <p:nvPr/>
        </p:nvSpPr>
        <p:spPr>
          <a:xfrm>
            <a:off x="1206954" y="2951100"/>
            <a:ext cx="1512168" cy="856800"/>
          </a:xfrm>
          <a:prstGeom prst="wav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Weeks 3, 4 &amp; 5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5929055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  <p:bldP spid="8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Error </a:t>
            </a:r>
            <a:r>
              <a:rPr lang="en-US" dirty="0" smtClean="0"/>
              <a:t>recovery /Help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1484784"/>
            <a:ext cx="5102794" cy="4724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190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b="1" dirty="0" err="1"/>
              <a:t>Recognition</a:t>
            </a:r>
            <a:r>
              <a:rPr lang="nl-NL" b="1" dirty="0"/>
              <a:t> </a:t>
            </a:r>
            <a:r>
              <a:rPr lang="nl-NL" b="1" dirty="0" err="1"/>
              <a:t>rather</a:t>
            </a:r>
            <a:r>
              <a:rPr lang="nl-NL" b="1" dirty="0"/>
              <a:t> </a:t>
            </a:r>
            <a:r>
              <a:rPr lang="nl-NL" b="1" dirty="0" err="1"/>
              <a:t>than</a:t>
            </a:r>
            <a:r>
              <a:rPr lang="nl-NL" b="1" dirty="0"/>
              <a:t> </a:t>
            </a:r>
            <a:r>
              <a:rPr lang="nl-NL" b="1" dirty="0" err="1"/>
              <a:t>recall</a:t>
            </a:r>
            <a:endParaRPr lang="nl-NL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856834" y="1772816"/>
            <a:ext cx="2287166" cy="4116115"/>
          </a:xfrm>
        </p:spPr>
        <p:txBody>
          <a:bodyPr/>
          <a:lstStyle/>
          <a:p>
            <a:r>
              <a:rPr lang="en-US" b="1" dirty="0" smtClean="0"/>
              <a:t>Error prevention</a:t>
            </a:r>
            <a:endParaRPr lang="nl-NL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-2379" r="42152"/>
          <a:stretch/>
        </p:blipFill>
        <p:spPr>
          <a:xfrm>
            <a:off x="179512" y="1412776"/>
            <a:ext cx="6480720" cy="576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527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Error prevention</a:t>
            </a:r>
            <a:endParaRPr lang="nl-NL" dirty="0"/>
          </a:p>
        </p:txBody>
      </p:sp>
      <p:pic>
        <p:nvPicPr>
          <p:cNvPr id="10242" name="Picture 2" descr="https://cdn-images-1.medium.com/max/800/1*0S3uIAbMLdQJZRMrUf_wt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556792"/>
            <a:ext cx="5588595" cy="3989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2567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No </a:t>
            </a:r>
            <a:r>
              <a:rPr lang="en-US" dirty="0" smtClean="0"/>
              <a:t>recognition </a:t>
            </a:r>
            <a:endParaRPr lang="nl-NL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1249895"/>
            <a:ext cx="6253932" cy="253914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4997" y="4005064"/>
            <a:ext cx="6840760" cy="2559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258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do UX design ?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955842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 to UCD 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User-</a:t>
            </a:r>
            <a:r>
              <a:rPr lang="en-US" b="1" dirty="0" err="1"/>
              <a:t>centred</a:t>
            </a:r>
            <a:r>
              <a:rPr lang="en-US" b="1" dirty="0"/>
              <a:t> design</a:t>
            </a:r>
            <a:r>
              <a:rPr lang="en-US" dirty="0"/>
              <a:t> (UCD) is a collection of processes which focus on putting users at the center of product design and development.</a:t>
            </a:r>
            <a:endParaRPr lang="en-US" dirty="0" smtClean="0"/>
          </a:p>
          <a:p>
            <a:endParaRPr lang="nl-NL" dirty="0"/>
          </a:p>
        </p:txBody>
      </p:sp>
      <p:pic>
        <p:nvPicPr>
          <p:cNvPr id="5122" name="Picture 2" descr="The flow in user centered desig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1" y="2843022"/>
            <a:ext cx="4800875" cy="3333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305780" y="6437041"/>
            <a:ext cx="85324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dirty="0">
                <a:hlinkClick r:id="rId3"/>
              </a:rPr>
              <a:t>https://creately.com/blog/marketing/user-centered-design-marketing/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534911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thinking </a:t>
            </a:r>
            <a:endParaRPr lang="nl-NL" dirty="0"/>
          </a:p>
        </p:txBody>
      </p:sp>
      <p:pic>
        <p:nvPicPr>
          <p:cNvPr id="4098" name="Picture 2" descr="The 6 Design Thinking Phases: empathize, define, ideate, prototype, test, and implement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601" y="1339135"/>
            <a:ext cx="5211543" cy="5270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467544" y="6488668"/>
            <a:ext cx="72728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dirty="0">
                <a:hlinkClick r:id="rId3"/>
              </a:rPr>
              <a:t>https://www.nngroup.com/articles/design-thinking/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338649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thinking </a:t>
            </a:r>
            <a:endParaRPr lang="nl-NL" dirty="0"/>
          </a:p>
        </p:txBody>
      </p:sp>
      <p:pic>
        <p:nvPicPr>
          <p:cNvPr id="14338" name="Picture 2" descr="Iteration in the Design Thinking process: Understand, Explore, Materialize 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720" y="1556792"/>
            <a:ext cx="7575535" cy="4709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467544" y="6488668"/>
            <a:ext cx="72728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dirty="0">
                <a:hlinkClick r:id="rId3"/>
              </a:rPr>
              <a:t>https://www.nngroup.com/articles/design-thinking/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180582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UCD principles 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clear understanding of user </a:t>
            </a:r>
            <a:endParaRPr lang="en-US" dirty="0" smtClean="0"/>
          </a:p>
          <a:p>
            <a:r>
              <a:rPr lang="en-US" dirty="0" smtClean="0"/>
              <a:t>Incorporating </a:t>
            </a:r>
            <a:r>
              <a:rPr lang="en-US" dirty="0"/>
              <a:t>user feedback </a:t>
            </a:r>
            <a:endParaRPr lang="en-US" dirty="0" smtClean="0"/>
          </a:p>
          <a:p>
            <a:r>
              <a:rPr lang="en-US" dirty="0" smtClean="0"/>
              <a:t>Early </a:t>
            </a:r>
            <a:r>
              <a:rPr lang="en-US" dirty="0"/>
              <a:t>and active involvement of the user to evaluate the </a:t>
            </a:r>
            <a:r>
              <a:rPr lang="en-US" dirty="0" smtClean="0"/>
              <a:t>design</a:t>
            </a:r>
            <a:endParaRPr lang="en-US" dirty="0"/>
          </a:p>
          <a:p>
            <a:r>
              <a:rPr lang="en-US" dirty="0"/>
              <a:t>Integrating user-</a:t>
            </a:r>
            <a:r>
              <a:rPr lang="en-US" dirty="0" err="1"/>
              <a:t>centred</a:t>
            </a:r>
            <a:r>
              <a:rPr lang="en-US" dirty="0"/>
              <a:t> design with other development activities.</a:t>
            </a:r>
          </a:p>
          <a:p>
            <a:r>
              <a:rPr lang="en-US" dirty="0"/>
              <a:t>Iterative design process</a:t>
            </a:r>
          </a:p>
        </p:txBody>
      </p:sp>
    </p:spTree>
    <p:extLst>
      <p:ext uri="{BB962C8B-B14F-4D97-AF65-F5344CB8AC3E}">
        <p14:creationId xmlns:p14="http://schemas.microsoft.com/office/powerpoint/2010/main" val="408809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Interesting Links 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Nielsen Norman Group: </a:t>
            </a:r>
            <a:r>
              <a:rPr lang="nl-NL" dirty="0" smtClean="0">
                <a:hlinkClick r:id="rId2"/>
              </a:rPr>
              <a:t>https</a:t>
            </a:r>
            <a:r>
              <a:rPr lang="nl-NL" dirty="0">
                <a:hlinkClick r:id="rId2"/>
              </a:rPr>
              <a:t>://www.nngroup.com</a:t>
            </a:r>
            <a:r>
              <a:rPr lang="nl-NL" dirty="0" smtClean="0">
                <a:hlinkClick r:id="rId2"/>
              </a:rPr>
              <a:t>/</a:t>
            </a:r>
            <a:endParaRPr lang="nl-NL" dirty="0" smtClean="0"/>
          </a:p>
          <a:p>
            <a:endParaRPr lang="en-US" dirty="0" smtClean="0"/>
          </a:p>
          <a:p>
            <a:r>
              <a:rPr lang="en-US" dirty="0" smtClean="0"/>
              <a:t>Usability </a:t>
            </a:r>
            <a:r>
              <a:rPr lang="en-US" dirty="0"/>
              <a:t>: </a:t>
            </a:r>
            <a:r>
              <a:rPr lang="en-US" dirty="0">
                <a:hlinkClick r:id="rId3"/>
              </a:rPr>
              <a:t>https://www.usability.gov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595418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</a:t>
            </a:r>
            <a:r>
              <a:rPr lang="en-US" dirty="0"/>
              <a:t> </a:t>
            </a:r>
            <a:r>
              <a:rPr lang="en-US" dirty="0" smtClean="0"/>
              <a:t>do you think of a UX designer 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do they do ?</a:t>
            </a:r>
            <a:endParaRPr lang="nl-NL" dirty="0" smtClean="0"/>
          </a:p>
          <a:p>
            <a:endParaRPr lang="nl-NL" dirty="0"/>
          </a:p>
        </p:txBody>
      </p:sp>
      <p:pic>
        <p:nvPicPr>
          <p:cNvPr id="4" name="Picture 2" descr="Image result for discuss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4437112"/>
            <a:ext cx="3842519" cy="2125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1724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Concepting</a:t>
            </a:r>
            <a:r>
              <a:rPr lang="en-US" dirty="0" smtClean="0"/>
              <a:t> 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Example : Process of coming up with the concept design of my PhD project </a:t>
            </a:r>
          </a:p>
          <a:p>
            <a:endParaRPr lang="en-US" dirty="0"/>
          </a:p>
          <a:p>
            <a:r>
              <a:rPr lang="en-US" dirty="0" smtClean="0"/>
              <a:t>1 Scope and technology </a:t>
            </a:r>
          </a:p>
          <a:p>
            <a:r>
              <a:rPr lang="en-US" dirty="0" smtClean="0"/>
              <a:t>2 Investigation into the problems </a:t>
            </a:r>
          </a:p>
          <a:p>
            <a:r>
              <a:rPr lang="en-US" dirty="0" smtClean="0"/>
              <a:t>3 Look for concept models </a:t>
            </a:r>
          </a:p>
          <a:p>
            <a:r>
              <a:rPr lang="en-US" dirty="0" smtClean="0"/>
              <a:t>4 concept design ( Wizard of Oz)</a:t>
            </a:r>
          </a:p>
          <a:p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014959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Assignment (see canvas) 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4" name="Picture 2" descr="Image result for home wor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443" y="1710863"/>
            <a:ext cx="8529113" cy="4437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8236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a UX designer like?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r>
              <a:rPr lang="nl-NL" dirty="0" smtClean="0">
                <a:hlinkClick r:id="rId3"/>
              </a:rPr>
              <a:t>https://youtu.be/ORZlHuD22UQ</a:t>
            </a:r>
            <a:endParaRPr lang="nl-NL" dirty="0" smtClean="0"/>
          </a:p>
          <a:p>
            <a:endParaRPr lang="nl-NL" dirty="0"/>
          </a:p>
        </p:txBody>
      </p:sp>
      <p:pic>
        <p:nvPicPr>
          <p:cNvPr id="4" name="ORZlHuD22UQ"/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827584" y="2636912"/>
            <a:ext cx="5904656" cy="332136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28650" y="6291295"/>
            <a:ext cx="87678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dirty="0">
                <a:hlinkClick r:id="rId5"/>
              </a:rPr>
              <a:t>https://careerfoundry.com/en/blog/ux-design/a-day-in-the-life-of-a-ux-designer/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501974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23562"/>
            <a:ext cx="7886700" cy="1325563"/>
          </a:xfrm>
        </p:spPr>
        <p:txBody>
          <a:bodyPr>
            <a:normAutofit/>
          </a:bodyPr>
          <a:lstStyle/>
          <a:p>
            <a:r>
              <a:rPr lang="en-US" dirty="0" smtClean="0"/>
              <a:t> a day of a UX designer (in ASML) 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Scrum </a:t>
            </a:r>
            <a:r>
              <a:rPr lang="en-US" dirty="0" smtClean="0"/>
              <a:t>meetings with the whole team</a:t>
            </a:r>
            <a:endParaRPr lang="en-US" dirty="0"/>
          </a:p>
          <a:p>
            <a:r>
              <a:rPr lang="en-US" dirty="0" smtClean="0"/>
              <a:t>Discuss with stakeholders to collect </a:t>
            </a:r>
            <a:r>
              <a:rPr lang="en-US" dirty="0" smtClean="0">
                <a:solidFill>
                  <a:srgbClr val="FF0000"/>
                </a:solidFill>
              </a:rPr>
              <a:t>the requirements </a:t>
            </a:r>
            <a:r>
              <a:rPr lang="en-US" dirty="0" smtClean="0"/>
              <a:t>for the new functions</a:t>
            </a:r>
          </a:p>
          <a:p>
            <a:r>
              <a:rPr lang="en-US" dirty="0" smtClean="0"/>
              <a:t>Evaluate the clickable </a:t>
            </a:r>
            <a:r>
              <a:rPr lang="en-US" dirty="0" smtClean="0">
                <a:solidFill>
                  <a:srgbClr val="FF0000"/>
                </a:solidFill>
              </a:rPr>
              <a:t>prototypes</a:t>
            </a:r>
            <a:r>
              <a:rPr lang="en-US" dirty="0" smtClean="0"/>
              <a:t> with users </a:t>
            </a:r>
          </a:p>
          <a:p>
            <a:r>
              <a:rPr lang="en-US" dirty="0" smtClean="0"/>
              <a:t>Make prototypes in </a:t>
            </a:r>
            <a:r>
              <a:rPr lang="en-US" dirty="0" err="1" smtClean="0">
                <a:solidFill>
                  <a:srgbClr val="FF0000"/>
                </a:solidFill>
              </a:rPr>
              <a:t>Axure</a:t>
            </a:r>
            <a:r>
              <a:rPr lang="en-US" dirty="0" smtClean="0"/>
              <a:t> </a:t>
            </a:r>
          </a:p>
          <a:p>
            <a:r>
              <a:rPr lang="en-US" dirty="0"/>
              <a:t>B</a:t>
            </a:r>
            <a:r>
              <a:rPr lang="en-US" dirty="0" smtClean="0"/>
              <a:t>rainstorm on the new software strategy ( </a:t>
            </a:r>
            <a:r>
              <a:rPr lang="en-US" dirty="0" smtClean="0">
                <a:solidFill>
                  <a:srgbClr val="FF0000"/>
                </a:solidFill>
              </a:rPr>
              <a:t>workshop</a:t>
            </a:r>
            <a:r>
              <a:rPr lang="en-US" dirty="0" smtClean="0"/>
              <a:t>)</a:t>
            </a:r>
          </a:p>
          <a:p>
            <a:r>
              <a:rPr lang="en-US" dirty="0" smtClean="0"/>
              <a:t>Discuss with a </a:t>
            </a:r>
            <a:r>
              <a:rPr lang="en-US" dirty="0" smtClean="0">
                <a:solidFill>
                  <a:srgbClr val="FF0000"/>
                </a:solidFill>
              </a:rPr>
              <a:t>Graphic designer </a:t>
            </a:r>
            <a:r>
              <a:rPr lang="en-US" dirty="0" smtClean="0"/>
              <a:t>to </a:t>
            </a:r>
            <a:r>
              <a:rPr lang="en-US" dirty="0"/>
              <a:t>w</a:t>
            </a:r>
            <a:r>
              <a:rPr lang="en-US" dirty="0" smtClean="0"/>
              <a:t>ork on the </a:t>
            </a:r>
            <a:r>
              <a:rPr lang="en-US" dirty="0" smtClean="0">
                <a:solidFill>
                  <a:srgbClr val="FF0000"/>
                </a:solidFill>
              </a:rPr>
              <a:t>design guidelines </a:t>
            </a:r>
            <a:r>
              <a:rPr lang="en-US" dirty="0" smtClean="0"/>
              <a:t>together </a:t>
            </a:r>
          </a:p>
          <a:p>
            <a:r>
              <a:rPr lang="en-US" dirty="0" smtClean="0"/>
              <a:t>Adapt </a:t>
            </a:r>
            <a:r>
              <a:rPr lang="en-US" dirty="0" smtClean="0">
                <a:solidFill>
                  <a:srgbClr val="FF0000"/>
                </a:solidFill>
              </a:rPr>
              <a:t>mockup</a:t>
            </a:r>
            <a:r>
              <a:rPr lang="en-US" dirty="0" smtClean="0"/>
              <a:t> with </a:t>
            </a:r>
            <a:r>
              <a:rPr lang="en-US" dirty="0" smtClean="0">
                <a:solidFill>
                  <a:srgbClr val="FF0000"/>
                </a:solidFill>
              </a:rPr>
              <a:t>Illustrator </a:t>
            </a:r>
          </a:p>
          <a:p>
            <a:r>
              <a:rPr lang="en-US" dirty="0" smtClean="0"/>
              <a:t>Work on the </a:t>
            </a:r>
            <a:r>
              <a:rPr lang="en-US" dirty="0" smtClean="0">
                <a:solidFill>
                  <a:srgbClr val="FF0000"/>
                </a:solidFill>
              </a:rPr>
              <a:t>CSS</a:t>
            </a:r>
            <a:r>
              <a:rPr lang="en-US" dirty="0" smtClean="0"/>
              <a:t> code for a Java application </a:t>
            </a:r>
          </a:p>
          <a:p>
            <a:r>
              <a:rPr lang="en-US" dirty="0" smtClean="0"/>
              <a:t>Check with the </a:t>
            </a:r>
            <a:r>
              <a:rPr lang="en-US" dirty="0" smtClean="0">
                <a:solidFill>
                  <a:srgbClr val="FF0000"/>
                </a:solidFill>
              </a:rPr>
              <a:t>development team </a:t>
            </a:r>
            <a:r>
              <a:rPr lang="en-US" dirty="0" smtClean="0"/>
              <a:t>if the implementation is consistent with the design 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09600" y="1794164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204106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Deliverables: simple Sketch 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619080"/>
            <a:ext cx="7886700" cy="4351338"/>
          </a:xfrm>
        </p:spPr>
        <p:txBody>
          <a:bodyPr/>
          <a:lstStyle/>
          <a:p>
            <a:pPr marL="0" indent="0">
              <a:buNone/>
            </a:pPr>
            <a:endParaRPr lang="en-US" dirty="0" smtClean="0"/>
          </a:p>
        </p:txBody>
      </p:sp>
      <p:pic>
        <p:nvPicPr>
          <p:cNvPr id="4" name="Shape 95"/>
          <p:cNvPicPr preferRelativeResize="0"/>
          <p:nvPr/>
        </p:nvPicPr>
        <p:blipFill rotWithShape="1">
          <a:blip r:embed="rId3">
            <a:alphaModFix/>
          </a:blip>
          <a:srcRect t="3143" b="3030"/>
          <a:stretch/>
        </p:blipFill>
        <p:spPr>
          <a:xfrm>
            <a:off x="457200" y="1418166"/>
            <a:ext cx="8058150" cy="47471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85041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Deliverables</a:t>
            </a:r>
            <a:r>
              <a:rPr lang="en-US" dirty="0"/>
              <a:t>:  Interactive prototype </a:t>
            </a:r>
          </a:p>
        </p:txBody>
      </p:sp>
      <p:pic>
        <p:nvPicPr>
          <p:cNvPr id="5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8195" y="1819249"/>
            <a:ext cx="8283433" cy="4352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628650" y="1619080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70866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UX designer in an organization 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80928" y="4657404"/>
            <a:ext cx="8579296" cy="1852001"/>
          </a:xfrm>
        </p:spPr>
        <p:txBody>
          <a:bodyPr>
            <a:normAutofit/>
          </a:bodyPr>
          <a:lstStyle/>
          <a:p>
            <a:r>
              <a:rPr lang="en-US" dirty="0" smtClean="0"/>
              <a:t> </a:t>
            </a:r>
          </a:p>
          <a:p>
            <a:r>
              <a:rPr lang="en-US" dirty="0" smtClean="0"/>
              <a:t> </a:t>
            </a:r>
          </a:p>
          <a:p>
            <a:endParaRPr lang="nl-NL" dirty="0"/>
          </a:p>
        </p:txBody>
      </p:sp>
      <p:pic>
        <p:nvPicPr>
          <p:cNvPr id="3076" name="Picture 4" descr="https://public-media.interaction-design.org/images/uploads/4330318ee335442f9067c080862a91fe.jpe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404" y="1729102"/>
            <a:ext cx="6682900" cy="4190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179512" y="6004120"/>
            <a:ext cx="90730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dirty="0"/>
              <a:t>https://public-media.interaction-design.org/images/uploads/4330318ee335442f9067c080862a91fe.jpeg</a:t>
            </a:r>
          </a:p>
        </p:txBody>
      </p:sp>
    </p:spTree>
    <p:extLst>
      <p:ext uri="{BB962C8B-B14F-4D97-AF65-F5344CB8AC3E}">
        <p14:creationId xmlns:p14="http://schemas.microsoft.com/office/powerpoint/2010/main" val="2220514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Universal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Universal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1A9B934E7590B4C84E42C817DCABBDE" ma:contentTypeVersion="1" ma:contentTypeDescription="Create a new document." ma:contentTypeScope="" ma:versionID="dacf722e2c2c5981e574d11d988073bb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26e4863383729cb444416dcdc8f5e0bd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D611D04-549F-4CDB-B133-4EFD8720B072}">
  <ds:schemaRefs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purl.org/dc/terms/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9CB9E00F-D9C3-4CF4-B277-EF5D223C1FA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22CF43A-502B-4F21-B742-475390D6467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PPT_Fontys2018_Set4-UK-Universal</Template>
  <TotalTime>0</TotalTime>
  <Words>761</Words>
  <Application>Microsoft Office PowerPoint</Application>
  <PresentationFormat>On-screen Show (4:3)</PresentationFormat>
  <Paragraphs>176</Paragraphs>
  <Slides>41</Slides>
  <Notes>12</Notes>
  <HiddenSlides>1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41</vt:i4>
      </vt:variant>
    </vt:vector>
  </HeadingPairs>
  <TitlesOfParts>
    <vt:vector size="47" baseType="lpstr">
      <vt:lpstr>YouTube Noto</vt:lpstr>
      <vt:lpstr>Arial</vt:lpstr>
      <vt:lpstr>Calibri</vt:lpstr>
      <vt:lpstr>Wingdings</vt:lpstr>
      <vt:lpstr>Universal</vt:lpstr>
      <vt:lpstr>1_Universal</vt:lpstr>
      <vt:lpstr>UX Design</vt:lpstr>
      <vt:lpstr>Content week 2</vt:lpstr>
      <vt:lpstr>PowerPoint Presentation</vt:lpstr>
      <vt:lpstr>What do you think of a UX designer </vt:lpstr>
      <vt:lpstr>What’s a UX designer like?</vt:lpstr>
      <vt:lpstr> a day of a UX designer (in ASML) </vt:lpstr>
      <vt:lpstr>Deliverables: simple Sketch </vt:lpstr>
      <vt:lpstr>Deliverables:  Interactive prototype </vt:lpstr>
      <vt:lpstr>UX designer in an organization </vt:lpstr>
      <vt:lpstr>What kind of jobs of a UX designer ? </vt:lpstr>
      <vt:lpstr>Types of UX designers</vt:lpstr>
      <vt:lpstr>UX focus </vt:lpstr>
      <vt:lpstr>Skill sets designer 1 </vt:lpstr>
      <vt:lpstr>Skill sets designer 2 </vt:lpstr>
      <vt:lpstr>Different skill sets </vt:lpstr>
      <vt:lpstr>UX designer vs UI designer </vt:lpstr>
      <vt:lpstr>Discussion </vt:lpstr>
      <vt:lpstr>UX designer vs Web/application developer</vt:lpstr>
      <vt:lpstr>What is UX</vt:lpstr>
      <vt:lpstr>What is UX </vt:lpstr>
      <vt:lpstr>What is UX </vt:lpstr>
      <vt:lpstr>Usability vs UX  </vt:lpstr>
      <vt:lpstr>Usability </vt:lpstr>
      <vt:lpstr>Let’s find out together </vt:lpstr>
      <vt:lpstr>PowerPoint Presentation</vt:lpstr>
      <vt:lpstr>Mapping with real world </vt:lpstr>
      <vt:lpstr>Mapping with real world </vt:lpstr>
      <vt:lpstr>Mapping with real world </vt:lpstr>
      <vt:lpstr>Visibility </vt:lpstr>
      <vt:lpstr>Error recovery /Help</vt:lpstr>
      <vt:lpstr>Recognition rather than recall</vt:lpstr>
      <vt:lpstr>Error prevention</vt:lpstr>
      <vt:lpstr>No recognition </vt:lpstr>
      <vt:lpstr>How to do UX design ?</vt:lpstr>
      <vt:lpstr>Introduction to UCD </vt:lpstr>
      <vt:lpstr>Design thinking </vt:lpstr>
      <vt:lpstr>Design thinking </vt:lpstr>
      <vt:lpstr>UCD principles </vt:lpstr>
      <vt:lpstr>Interesting Links </vt:lpstr>
      <vt:lpstr>Concepting </vt:lpstr>
      <vt:lpstr>Assignment (see canvas) </vt:lpstr>
    </vt:vector>
  </TitlesOfParts>
  <Company>Fontys Hogescholen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Sivaramakrishnan,Karthika K.</dc:creator>
  <cp:lastModifiedBy>Lin,Yuzhong Y.</cp:lastModifiedBy>
  <cp:revision>943</cp:revision>
  <cp:lastPrinted>2019-02-19T08:26:19Z</cp:lastPrinted>
  <dcterms:created xsi:type="dcterms:W3CDTF">2018-08-21T10:58:49Z</dcterms:created>
  <dcterms:modified xsi:type="dcterms:W3CDTF">2019-08-30T14:16:01Z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0x01010051A9B934E7590B4C84E42C817DCABBDE</vt:lpwstr>
  </property>
</Properties>
</file>